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59" r:id="rId7"/>
    <p:sldId id="260" r:id="rId8"/>
    <p:sldId id="263" r:id="rId9"/>
    <p:sldId id="264" r:id="rId10"/>
    <p:sldId id="265" r:id="rId11"/>
    <p:sldId id="261" r:id="rId12"/>
    <p:sldId id="266" r:id="rId13"/>
    <p:sldId id="262" r:id="rId14"/>
  </p:sldIdLst>
  <p:sldSz cx="12192000" cy="6858000"/>
  <p:notesSz cx="6858000" cy="9144000"/>
  <p:embeddedFontLst>
    <p:embeddedFont>
      <p:font typeface="Proxima Nova Alt Bl" panose="02000506030000020004" charset="0"/>
      <p:bold r:id="rId16"/>
      <p:boldItalic r:id="rId17"/>
    </p:embeddedFont>
    <p:embeddedFont>
      <p:font typeface="Proxima Nova Rg" panose="02000506030000020004" charset="0"/>
      <p:regular r:id="rId18"/>
      <p:bold r:id="rId19"/>
      <p:italic r:id="rId20"/>
      <p:boldItalic r:id="rId21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6AAD"/>
    <a:srgbClr val="185F9B"/>
    <a:srgbClr val="3C2B55"/>
    <a:srgbClr val="3F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A3C044-3C47-2E5C-AC2A-4884D1D8FEBA}" v="5" dt="2024-09-11T18:23:27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nor Santana" userId="S::msantana@cnu.edu.ni::139770a1-7bbf-4e61-ae05-66e8d798ad29" providerId="AD" clId="Web-{DEA3C044-3C47-2E5C-AC2A-4884D1D8FEBA}"/>
    <pc:docChg chg="modSld">
      <pc:chgData name="Maynor Santana" userId="S::msantana@cnu.edu.ni::139770a1-7bbf-4e61-ae05-66e8d798ad29" providerId="AD" clId="Web-{DEA3C044-3C47-2E5C-AC2A-4884D1D8FEBA}" dt="2024-09-11T18:23:26.544" v="3" actId="20577"/>
      <pc:docMkLst>
        <pc:docMk/>
      </pc:docMkLst>
      <pc:sldChg chg="modSp">
        <pc:chgData name="Maynor Santana" userId="S::msantana@cnu.edu.ni::139770a1-7bbf-4e61-ae05-66e8d798ad29" providerId="AD" clId="Web-{DEA3C044-3C47-2E5C-AC2A-4884D1D8FEBA}" dt="2024-09-11T18:23:26.544" v="3" actId="20577"/>
        <pc:sldMkLst>
          <pc:docMk/>
          <pc:sldMk cId="1705948198" sldId="262"/>
        </pc:sldMkLst>
        <pc:spChg chg="mod">
          <ac:chgData name="Maynor Santana" userId="S::msantana@cnu.edu.ni::139770a1-7bbf-4e61-ae05-66e8d798ad29" providerId="AD" clId="Web-{DEA3C044-3C47-2E5C-AC2A-4884D1D8FEBA}" dt="2024-09-11T18:23:26.544" v="3" actId="20577"/>
          <ac:spMkLst>
            <pc:docMk/>
            <pc:sldMk cId="1705948198" sldId="262"/>
            <ac:spMk id="9" creationId="{F9DB9175-52DA-DA85-0522-8908CBFE5BF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359804677460805"/>
          <c:y val="6.1452362468739498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Los estudios concluyen que en lo general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D7-4470-8AFB-B8DD6F58FE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D7-4470-8AFB-B8DD6F58FE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D7-4470-8AFB-B8DD6F58FE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D7-4470-8AFB-B8DD6F58FE72}"/>
              </c:ext>
            </c:extLst>
          </c:dPt>
          <c:cat>
            <c:strRef>
              <c:f>Hoja1!$A$2:$A$5</c:f>
              <c:strCache>
                <c:ptCount val="4"/>
                <c:pt idx="0">
                  <c:v>De lo que escuchamos</c:v>
                </c:pt>
                <c:pt idx="1">
                  <c:v>De lo que leemos</c:v>
                </c:pt>
                <c:pt idx="2">
                  <c:v>De lo que vemos y oímos</c:v>
                </c:pt>
                <c:pt idx="3">
                  <c:v>De lo que hacemos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0.2</c:v>
                </c:pt>
                <c:pt idx="1">
                  <c:v>0.1</c:v>
                </c:pt>
                <c:pt idx="2">
                  <c:v>0.75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D7-4470-8AFB-B8DD6F58F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F7B6-EF6B-4012-B533-76A102E3354C}" type="datetimeFigureOut">
              <a:rPr lang="es-MX" smtClean="0"/>
              <a:t>11/09/2024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C764D-2762-4AA1-9AB6-9D0CC4F5EA1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43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E904F-E647-75E6-0AE5-0257A0B209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70367"/>
            <a:ext cx="12357463" cy="697753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AA1DA85-7D9F-59C7-C592-189951EE5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8390" y="2387871"/>
            <a:ext cx="6479176" cy="3237866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rgbClr val="186AAD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 el titulo de tu Ponencia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6561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9601" y="-452846"/>
            <a:ext cx="13455936" cy="75459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3897" y="1230572"/>
            <a:ext cx="6296298" cy="860461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/>
              <a:t>Nombre del Ponente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333897" y="3068074"/>
            <a:ext cx="2978332" cy="3099616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Foto Personal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11/09/2024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4536F4-FDF0-40A2-6905-392CB1F8BA8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1533" y="3057343"/>
            <a:ext cx="5930536" cy="2486115"/>
          </a:xfrm>
        </p:spPr>
        <p:txBody>
          <a:bodyPr/>
          <a:lstStyle>
            <a:lvl1pPr marL="0" indent="0">
              <a:buNone/>
              <a:defRPr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Breve descripción profesional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2AF9B3D-9D9A-6646-10A3-C136B51FA04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333897" y="2145600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Nombre de institución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4C5FD1-D25E-7270-2D03-D91F0F89D19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2333897" y="2577155"/>
            <a:ext cx="3892730" cy="42858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0070C0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r>
              <a:rPr lang="es-ES" sz="2800" dirty="0">
                <a:latin typeface="Proxima Nova Alt Lt" panose="02000506030000020004" pitchFamily="50" charset="0"/>
              </a:rPr>
              <a:t>Correo electrónico</a:t>
            </a:r>
            <a:endParaRPr lang="es-MX" sz="2800" dirty="0">
              <a:latin typeface="Proxima Nova Alt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E3ECF3-ADB1-E229-9264-286AAB951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7086"/>
            <a:ext cx="12191999" cy="6945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17B3F3-99B3-DA5A-5CC1-5D11BD32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0160"/>
            <a:ext cx="10515600" cy="905691"/>
          </a:xfrm>
        </p:spPr>
        <p:txBody>
          <a:bodyPr/>
          <a:lstStyle>
            <a:lvl1pPr>
              <a:defRPr b="1">
                <a:solidFill>
                  <a:srgbClr val="185F9B"/>
                </a:solidFill>
                <a:latin typeface="Proxima Nova Alt Bl" panose="02000506030000020004" pitchFamily="50" charset="0"/>
                <a:ea typeface="Roboto" panose="02000000000000000000" pitchFamily="2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055BB-ADEC-ED80-00B9-ADF249888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480"/>
            <a:ext cx="10515600" cy="3860483"/>
          </a:xfrm>
        </p:spPr>
        <p:txBody>
          <a:bodyPr/>
          <a:lstStyle>
            <a:lvl1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5F9B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675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51A5B0-52B9-464B-BF4C-20B82DE7A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794" y="0"/>
            <a:ext cx="1228779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A13FB-4559-D47B-0F9D-79132AA0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9" y="1219200"/>
            <a:ext cx="11064059" cy="2036989"/>
          </a:xfrm>
        </p:spPr>
        <p:txBody>
          <a:bodyPr anchor="b"/>
          <a:lstStyle>
            <a:lvl1pPr>
              <a:defRPr sz="6000" b="1">
                <a:solidFill>
                  <a:srgbClr val="185F9B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C0F5-51DB-B2E7-EAE7-8F51C13A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261" y="342900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  <a:latin typeface="Proxima Nova Rg" panose="0200050603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599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39FA5E-516A-CA40-3DB1-E41597487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8378" y="-57311"/>
            <a:ext cx="12331337" cy="691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5F5BEB-645F-97BB-2992-AC1EF783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8663" y="365125"/>
            <a:ext cx="6296298" cy="1325563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7271-1450-0328-BBE4-DB9651DE076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4BF8E-0AB0-7DAD-9EBA-CA02EF28AC0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2pPr>
            <a:lvl3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3pPr>
            <a:lvl4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4pPr>
            <a:lvl5pPr>
              <a:defRPr>
                <a:solidFill>
                  <a:srgbClr val="186AAD"/>
                </a:solidFill>
                <a:latin typeface="Proxima Nova Rg" panose="02000506030000020004" pitchFamily="50" charset="0"/>
              </a:defRPr>
            </a:lvl5pPr>
          </a:lstStyle>
          <a:p>
            <a:pPr lvl="0"/>
            <a:r>
              <a:rPr lang="es-ES" dirty="0"/>
              <a:t>Agrega tu imagen o texto</a:t>
            </a:r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EC90-DDD8-234D-FDFF-F4840C0C3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11/09/2024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26291-F98D-2739-11F9-67334ED9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B6EB-33EC-1EE7-5D08-BC4F996E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02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3A6B568-686C-37E3-43BD-E7E48FF42F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698" y="-21926"/>
            <a:ext cx="12261395" cy="6879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E11CD-90F8-9894-C172-60204394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7976"/>
            <a:ext cx="3932237" cy="1550126"/>
          </a:xfrm>
        </p:spPr>
        <p:txBody>
          <a:bodyPr anchor="b"/>
          <a:lstStyle>
            <a:lvl1pPr>
              <a:defRPr sz="3200" b="1">
                <a:solidFill>
                  <a:srgbClr val="186AAD"/>
                </a:solidFill>
                <a:latin typeface="Proxima Nova Alt Bl" panose="02000506030000020004" pitchFamily="50" charset="0"/>
              </a:defRPr>
            </a:lvl1pPr>
          </a:lstStyle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D0326-E4E4-EA79-E4CB-80B557595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MX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FAD70-652F-5AE6-E7EB-ECE11517A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102"/>
            <a:ext cx="3932237" cy="3630885"/>
          </a:xfrm>
        </p:spPr>
        <p:txBody>
          <a:bodyPr/>
          <a:lstStyle>
            <a:lvl1pPr marL="0" indent="0">
              <a:buNone/>
              <a:defRPr sz="1600">
                <a:latin typeface="Proxima Nova Rg" panose="0200050603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8EACF-8AD4-47E4-154D-43AC836DF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D74F1-855F-4821-BD5D-680D553F7DC4}" type="datetimeFigureOut">
              <a:rPr lang="es-MX" smtClean="0"/>
              <a:t>11/09/2024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F69C7-B963-8574-3D57-3AAA19D03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16C9A-06B7-5F6C-0998-442884D86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39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D4184-8892-780C-E66C-839B8454A0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181" y="-17803"/>
            <a:ext cx="12229654" cy="69148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242051A-1D1C-6CB7-C7E5-BE367913D4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93126" y="4360884"/>
            <a:ext cx="6797039" cy="513625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Nombre ponente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5AE1103-5260-B487-94ED-09256AFB296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01835" y="4874509"/>
            <a:ext cx="6797039" cy="513625"/>
          </a:xfrm>
        </p:spPr>
        <p:txBody>
          <a:bodyPr/>
          <a:lstStyle>
            <a:lvl1pPr marL="0" indent="0" algn="ctr">
              <a:buNone/>
              <a:defRPr sz="3200" b="0">
                <a:solidFill>
                  <a:srgbClr val="186AAD"/>
                </a:solidFill>
                <a:latin typeface="Proxima Nova Rg" panose="02000506030000020004" pitchFamily="50" charset="0"/>
              </a:defRPr>
            </a:lvl1pPr>
            <a:lvl2pPr marL="457200" indent="0" algn="ctr">
              <a:buNone/>
              <a:defRPr sz="2800">
                <a:latin typeface="Proxima Nova Rg" panose="02000506030000020004" pitchFamily="50" charset="0"/>
              </a:defRPr>
            </a:lvl2pPr>
            <a:lvl3pPr>
              <a:defRPr sz="2400">
                <a:latin typeface="Proxima Nova Rg" panose="02000506030000020004" pitchFamily="50" charset="0"/>
              </a:defRPr>
            </a:lvl3pPr>
            <a:lvl4pPr>
              <a:defRPr sz="2000">
                <a:latin typeface="Proxima Nova Rg" panose="02000506030000020004" pitchFamily="50" charset="0"/>
              </a:defRPr>
            </a:lvl4pPr>
            <a:lvl5pPr>
              <a:defRPr sz="2000">
                <a:latin typeface="Proxima Nova Rg" panose="0200050603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Correo electrónico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7B23A1-1893-ED95-6D93-1A86DAE82D2D}"/>
              </a:ext>
            </a:extLst>
          </p:cNvPr>
          <p:cNvSpPr txBox="1"/>
          <p:nvPr userDrawn="1"/>
        </p:nvSpPr>
        <p:spPr>
          <a:xfrm>
            <a:off x="422366" y="2588594"/>
            <a:ext cx="11347268" cy="101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6000" b="1" kern="1200" dirty="0">
                <a:solidFill>
                  <a:srgbClr val="185F9B"/>
                </a:solidFill>
                <a:latin typeface="Proxima Nova Alt Bl" panose="02000506030000020004" pitchFamily="50" charset="0"/>
                <a:ea typeface="+mj-ea"/>
                <a:cs typeface="+mj-cs"/>
              </a:rPr>
              <a:t>Gracias por su atención!</a:t>
            </a:r>
            <a:endParaRPr lang="es-MX" sz="6000" b="1" kern="1200" dirty="0">
              <a:solidFill>
                <a:srgbClr val="185F9B"/>
              </a:solidFill>
              <a:latin typeface="Proxima Nova Alt Bl" panose="02000506030000020004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428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086C7E-8621-E6FE-FE0A-F6D40F6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edit Master title style</a:t>
            </a:r>
            <a:endParaRPr lang="es-MX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8BFCC-00AB-2312-2BA8-C9B2D3A9E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s-MX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7B1ED-1FAB-79E9-10FC-2D0B1A61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74F1-855F-4821-BD5D-680D553F7DC4}" type="datetimeFigureOut">
              <a:rPr lang="es-MX" smtClean="0"/>
              <a:t>11/09/2024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EEAE2-26EE-A358-2CE0-517FAD571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23FEE-CFAD-4A43-99AA-B614D87B3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E187-C13F-4B89-BBFD-05A942897C6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6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B773A5A-C90D-48B6-4F08-7D4406DAF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390" y="1446245"/>
            <a:ext cx="6479176" cy="4179492"/>
          </a:xfrm>
        </p:spPr>
        <p:txBody>
          <a:bodyPr/>
          <a:lstStyle/>
          <a:p>
            <a:r>
              <a:rPr lang="es-NI" dirty="0"/>
              <a:t>Los videos educativos como recurso didáctico en la educación virtual y abierta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7695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40F603-24A1-B7B3-473E-6DE3A233B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Ing. Eugenio Enrique Díaz Lacayo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DB9175-52DA-DA85-0522-8908CBFE5BF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MX" dirty="0">
                <a:latin typeface="Proxima Nova Rg"/>
              </a:rPr>
              <a:t>eugenio.diaz@dactic.uni.edu.ni</a:t>
            </a:r>
          </a:p>
        </p:txBody>
      </p:sp>
    </p:spTree>
    <p:extLst>
      <p:ext uri="{BB962C8B-B14F-4D97-AF65-F5344CB8AC3E}">
        <p14:creationId xmlns:p14="http://schemas.microsoft.com/office/powerpoint/2010/main" val="170594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5971D5-2467-686C-7C71-4AE6516F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896" y="1230572"/>
            <a:ext cx="8433163" cy="860461"/>
          </a:xfrm>
        </p:spPr>
        <p:txBody>
          <a:bodyPr>
            <a:normAutofit fontScale="90000"/>
          </a:bodyPr>
          <a:lstStyle/>
          <a:p>
            <a:r>
              <a:rPr lang="es-MX" dirty="0"/>
              <a:t>Ing. Eugenio Enrique Díaz Lacayo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5234A4-D1C1-876E-415A-FCBA0F03CF5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MX" dirty="0"/>
              <a:t>Ingeniero de Sistemas</a:t>
            </a:r>
          </a:p>
          <a:p>
            <a:r>
              <a:rPr lang="es-MX" dirty="0"/>
              <a:t>Docente DACTIC - UNI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AA0C1A-8DEB-798D-2F66-3499F59F32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333896" y="2145600"/>
            <a:ext cx="4679645" cy="428588"/>
          </a:xfrm>
        </p:spPr>
        <p:txBody>
          <a:bodyPr/>
          <a:lstStyle/>
          <a:p>
            <a:r>
              <a:rPr lang="es-MX" dirty="0"/>
              <a:t>Universidad Nacional de Ingeniería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5E0533-72BA-8362-BBB7-A3FFCDDA384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333896" y="2577155"/>
            <a:ext cx="4585377" cy="428588"/>
          </a:xfrm>
        </p:spPr>
        <p:txBody>
          <a:bodyPr/>
          <a:lstStyle/>
          <a:p>
            <a:r>
              <a:rPr lang="es-MX" dirty="0"/>
              <a:t>Eugenio.Diaz@dactic.uni.edu.ni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BC884586-43AB-4DCC-A077-C4EA599625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39" y="3068638"/>
            <a:ext cx="2447046" cy="2898530"/>
          </a:xfrm>
        </p:spPr>
      </p:pic>
    </p:spTree>
    <p:extLst>
      <p:ext uri="{BB962C8B-B14F-4D97-AF65-F5344CB8AC3E}">
        <p14:creationId xmlns:p14="http://schemas.microsoft.com/office/powerpoint/2010/main" val="3041421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DE898B4-9E3D-374A-791A-F9D82776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53C8D3-FF16-D9D9-4FB7-393479934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NI" dirty="0"/>
              <a:t>Analizar la influencia de los videos educativos en la educación virtual y abierta de los estudiantes universitarios.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1314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/>
              <a:t>¿Qué son los videos educativos?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C9912-9937-F879-85DF-BA864BFF69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NI" dirty="0"/>
              <a:t>Los videos educativos son herramientas multimedia que permiten transmitir conocimientos de manera visual y auditiva.</a:t>
            </a:r>
          </a:p>
          <a:p>
            <a:r>
              <a:rPr lang="es-NI" dirty="0"/>
              <a:t>Se utilizan para complementar la enseñanza y facilitar la comprensión.</a:t>
            </a:r>
          </a:p>
          <a:p>
            <a:endParaRPr lang="es-MX" dirty="0"/>
          </a:p>
        </p:txBody>
      </p:sp>
      <p:pic>
        <p:nvPicPr>
          <p:cNvPr id="5" name="Image 0" descr="preencoded.png">
            <a:extLst>
              <a:ext uri="{FF2B5EF4-FFF2-40B4-BE49-F238E27FC236}">
                <a16:creationId xmlns:a16="http://schemas.microsoft.com/office/drawing/2014/main" id="{CF6ED134-DE7D-4DF5-9A10-BD2D05F688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25697"/>
          <a:stretch/>
        </p:blipFill>
        <p:spPr>
          <a:xfrm>
            <a:off x="2251711" y="2689152"/>
            <a:ext cx="2791630" cy="311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7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NI" dirty="0"/>
              <a:t>Importancia del uso de los videos educativos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C9912-9937-F879-85DF-BA864BFF69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NI" dirty="0"/>
              <a:t>Facilitan el aprendizaje visual y auditivo.</a:t>
            </a:r>
          </a:p>
          <a:p>
            <a:r>
              <a:rPr lang="es-NI" dirty="0"/>
              <a:t>Pueden ser utilizados en cualquier momento y lugar.</a:t>
            </a:r>
          </a:p>
          <a:p>
            <a:r>
              <a:rPr lang="es-NI" dirty="0"/>
              <a:t>Fomentan la retención de información.</a:t>
            </a:r>
          </a:p>
          <a:p>
            <a:r>
              <a:rPr lang="es-NI" dirty="0"/>
              <a:t>Son accesibles y fáciles de compartir.</a:t>
            </a:r>
          </a:p>
          <a:p>
            <a:endParaRPr lang="es-MX" dirty="0"/>
          </a:p>
        </p:txBody>
      </p:sp>
      <p:graphicFrame>
        <p:nvGraphicFramePr>
          <p:cNvPr id="8" name="Marcador de contenido 8">
            <a:extLst>
              <a:ext uri="{FF2B5EF4-FFF2-40B4-BE49-F238E27FC236}">
                <a16:creationId xmlns:a16="http://schemas.microsoft.com/office/drawing/2014/main" id="{2309668A-7E8E-477E-9939-9C95DB57FC7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5505201"/>
              </p:ext>
            </p:extLst>
          </p:nvPr>
        </p:nvGraphicFramePr>
        <p:xfrm>
          <a:off x="1078230" y="1535113"/>
          <a:ext cx="4973777" cy="44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59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7423-4195-598C-74C0-0792FB0F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NI" dirty="0"/>
              <a:t>Herramientas para crear videos educativos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C9912-9937-F879-85DF-BA864BFF69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/>
              <a:t>PowerPoint (con narración de diapositivas).</a:t>
            </a:r>
          </a:p>
          <a:p>
            <a:r>
              <a:rPr lang="es-MX" dirty="0" err="1"/>
              <a:t>Camtasia</a:t>
            </a:r>
            <a:r>
              <a:rPr lang="es-MX" dirty="0"/>
              <a:t>.</a:t>
            </a:r>
          </a:p>
          <a:p>
            <a:r>
              <a:rPr lang="es-MX" dirty="0"/>
              <a:t>Adobe </a:t>
            </a:r>
            <a:r>
              <a:rPr lang="es-MX" dirty="0" err="1"/>
              <a:t>Premiere</a:t>
            </a:r>
            <a:r>
              <a:rPr lang="es-MX" dirty="0"/>
              <a:t> Pro.</a:t>
            </a:r>
          </a:p>
          <a:p>
            <a:r>
              <a:rPr lang="es-MX" dirty="0"/>
              <a:t>Herramientas gratuitas como </a:t>
            </a:r>
            <a:r>
              <a:rPr lang="es-MX" dirty="0" err="1"/>
              <a:t>Loom</a:t>
            </a:r>
            <a:r>
              <a:rPr lang="es-MX" dirty="0"/>
              <a:t> o </a:t>
            </a:r>
            <a:r>
              <a:rPr lang="es-MX" dirty="0" err="1"/>
              <a:t>Screencast</a:t>
            </a:r>
            <a:r>
              <a:rPr lang="es-MX" dirty="0"/>
              <a:t>-O-</a:t>
            </a:r>
            <a:r>
              <a:rPr lang="es-MX" dirty="0" err="1"/>
              <a:t>Matic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F768698C-60FE-475B-A36B-D8DF9DA218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08663" y="1825625"/>
            <a:ext cx="2624871" cy="393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0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NI" dirty="0"/>
              <a:t>Recomendaciones para la elaboración de videos educativos</a:t>
            </a:r>
            <a:endParaRPr lang="es-MX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441CFDE-CD79-4953-BC92-4A6696075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NI" dirty="0"/>
              <a:t>Asegurarse de que el contenido esté alineado con los objetivos de aprendizaje.</a:t>
            </a:r>
          </a:p>
          <a:p>
            <a:r>
              <a:rPr lang="es-NI" dirty="0"/>
              <a:t>Planificar un guion estructurado</a:t>
            </a:r>
          </a:p>
          <a:p>
            <a:r>
              <a:rPr lang="es-NI" dirty="0"/>
              <a:t>Mantener los videos breves y concisos.</a:t>
            </a:r>
          </a:p>
          <a:p>
            <a:r>
              <a:rPr lang="es-NI" dirty="0"/>
              <a:t>Utilizar gráficos y ejemplos claros.</a:t>
            </a:r>
          </a:p>
          <a:p>
            <a:r>
              <a:rPr lang="es-NI" dirty="0"/>
              <a:t>Incluir subtítulos para mejorar la accesibilidad.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57CF-58D0-2F0A-668F-87265D784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7976"/>
            <a:ext cx="3932237" cy="1550126"/>
          </a:xfrm>
        </p:spPr>
        <p:txBody>
          <a:bodyPr/>
          <a:lstStyle/>
          <a:p>
            <a:r>
              <a:rPr lang="es-MX" dirty="0"/>
              <a:t>Demostración de video educativo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34DF8-1B30-F40F-34F7-1B4A571C0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Extensiones de métodos en C#</a:t>
            </a:r>
          </a:p>
        </p:txBody>
      </p:sp>
      <p:pic>
        <p:nvPicPr>
          <p:cNvPr id="5" name="extensionesmetodos">
            <a:hlinkClick r:id="" action="ppaction://media"/>
            <a:extLst>
              <a:ext uri="{FF2B5EF4-FFF2-40B4-BE49-F238E27FC236}">
                <a16:creationId xmlns:a16="http://schemas.microsoft.com/office/drawing/2014/main" id="{5AE06FC4-CEB9-4D96-8C0C-7CAB5A120E5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0915" y="1783616"/>
            <a:ext cx="7094473" cy="3771535"/>
          </a:xfrm>
        </p:spPr>
      </p:pic>
    </p:spTree>
    <p:extLst>
      <p:ext uri="{BB962C8B-B14F-4D97-AF65-F5344CB8AC3E}">
        <p14:creationId xmlns:p14="http://schemas.microsoft.com/office/powerpoint/2010/main" val="338383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2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9FF85-552B-AECF-903F-0CA44E2FD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NI" dirty="0"/>
              <a:t>Conclusión</a:t>
            </a:r>
            <a:endParaRPr lang="es-MX" dirty="0"/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1ADD2F8B-E300-4A7B-B5EB-05237E23A5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93" y="1825626"/>
            <a:ext cx="3288680" cy="4000140"/>
          </a:xfr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14AE1E56-148F-4890-8B6E-D0C81261B0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NI" dirty="0"/>
              <a:t>Los videos educativos son un recurso valioso en la educación virtual y abierta, no solo por su capacidad de transmitir información, sino también por su potencial para involucrar a los estudiantes universitarios y facilitar el aprendizaje.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52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7A1352E6FC5641A77F53D1892FD453" ma:contentTypeVersion="14" ma:contentTypeDescription="Crear nuevo documento." ma:contentTypeScope="" ma:versionID="4c5ac5d89ff37a1cfdd7fd2441742fa9">
  <xsd:schema xmlns:xsd="http://www.w3.org/2001/XMLSchema" xmlns:xs="http://www.w3.org/2001/XMLSchema" xmlns:p="http://schemas.microsoft.com/office/2006/metadata/properties" xmlns:ns2="309d00ff-01a2-4a8e-a8d7-1015cd4eb33b" xmlns:ns3="29cf2beb-2a90-4b61-8d27-952eb8af79dd" targetNamespace="http://schemas.microsoft.com/office/2006/metadata/properties" ma:root="true" ma:fieldsID="d3b706daaaf319412d185d1f4678d7bf" ns2:_="" ns3:_="">
    <xsd:import namespace="309d00ff-01a2-4a8e-a8d7-1015cd4eb33b"/>
    <xsd:import namespace="29cf2beb-2a90-4b61-8d27-952eb8af79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9d00ff-01a2-4a8e-a8d7-1015cd4eb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bbd16b73-22a5-4c2b-a29d-62afeadb1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f2beb-2a90-4b61-8d27-952eb8af79d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a424a01-9fbf-4f51-9e14-41e864dd37c3}" ma:internalName="TaxCatchAll" ma:showField="CatchAllData" ma:web="29cf2beb-2a90-4b61-8d27-952eb8af79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cf2beb-2a90-4b61-8d27-952eb8af79dd" xsi:nil="true"/>
    <lcf76f155ced4ddcb4097134ff3c332f xmlns="309d00ff-01a2-4a8e-a8d7-1015cd4eb3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6ECBCC-65A8-48BC-BABB-06EA113913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500CE7-E5B1-475B-97C9-23FFEADB5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9d00ff-01a2-4a8e-a8d7-1015cd4eb33b"/>
    <ds:schemaRef ds:uri="29cf2beb-2a90-4b61-8d27-952eb8af79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3F1192-1F0B-4734-8FE8-2F0AF069A2B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9cf2beb-2a90-4b61-8d27-952eb8af79dd"/>
    <ds:schemaRef ds:uri="309d00ff-01a2-4a8e-a8d7-1015cd4eb33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272</Words>
  <Application>Microsoft Office PowerPoint</Application>
  <PresentationFormat>Panorámica</PresentationFormat>
  <Paragraphs>34</Paragraphs>
  <Slides>10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Presentación de PowerPoint</vt:lpstr>
      <vt:lpstr>Ing. Eugenio Enrique Díaz Lacayo</vt:lpstr>
      <vt:lpstr>Objetivo</vt:lpstr>
      <vt:lpstr>¿Qué son los videos educativos?</vt:lpstr>
      <vt:lpstr>Importancia del uso de los videos educativos</vt:lpstr>
      <vt:lpstr>Herramientas para crear videos educativos</vt:lpstr>
      <vt:lpstr>Recomendaciones para la elaboración de videos educativos</vt:lpstr>
      <vt:lpstr>Demostración de video educativo</vt:lpstr>
      <vt:lpstr>Conclusión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Manuel Blanco Brenes</dc:creator>
  <cp:lastModifiedBy>Lenovo</cp:lastModifiedBy>
  <cp:revision>45</cp:revision>
  <dcterms:created xsi:type="dcterms:W3CDTF">2024-08-09T20:35:45Z</dcterms:created>
  <dcterms:modified xsi:type="dcterms:W3CDTF">2024-09-11T18:23:31Z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0x010100947A1352E6FC5641A77F53D1892FD453</vt:lpwstr>
  </property>
  <property fmtid="{D5CDD505-2E9C-101B-9397-08002B2CF9AE}" pid="3" name="MediaServiceImageTags">
    <vt:lpwstr/>
  </property>
</Properties>
</file>