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4"/>
  </p:notesMasterIdLst>
  <p:sldIdLst>
    <p:sldId id="256" r:id="rId5"/>
    <p:sldId id="257" r:id="rId6"/>
    <p:sldId id="258" r:id="rId7"/>
    <p:sldId id="259" r:id="rId8"/>
    <p:sldId id="260" r:id="rId9"/>
    <p:sldId id="261" r:id="rId10"/>
    <p:sldId id="263" r:id="rId11"/>
    <p:sldId id="264" r:id="rId12"/>
    <p:sldId id="262" r:id="rId13"/>
  </p:sldIdLst>
  <p:sldSz cx="12192000" cy="6858000"/>
  <p:notesSz cx="6858000" cy="9144000"/>
  <p:embeddedFontLst>
    <p:embeddedFont>
      <p:font typeface="Proxima Nova Alt Bl" panose="02000506030000020004" charset="0"/>
      <p:bold r:id="rId15"/>
      <p:boldItalic r:id="rId16"/>
    </p:embeddedFont>
    <p:embeddedFont>
      <p:font typeface="Proxima Nova Alt Lt" panose="02000506030000020004" charset="0"/>
      <p:regular r:id="rId17"/>
      <p:italic r:id="rId18"/>
    </p:embeddedFont>
    <p:embeddedFont>
      <p:font typeface="Proxima Nova Rg" panose="02000506030000020004" charset="0"/>
      <p:regular r:id="rId19"/>
      <p:bold r:id="rId20"/>
      <p:italic r:id="rId21"/>
      <p:boldItalic r:id="rId22"/>
    </p:embeddedFont>
    <p:embeddedFont>
      <p:font typeface="Roboto" panose="02000000000000000000" pitchFamily="2" charset="0"/>
      <p:regular r:id="rId23"/>
      <p:bold r:id="rId24"/>
      <p:italic r:id="rId25"/>
      <p:boldItalic r:id="rId26"/>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6152"/>
    <a:srgbClr val="185F9B"/>
    <a:srgbClr val="F19101"/>
    <a:srgbClr val="DEEAF3"/>
    <a:srgbClr val="0C9FDE"/>
    <a:srgbClr val="7EA212"/>
    <a:srgbClr val="E6017D"/>
    <a:srgbClr val="95B12F"/>
    <a:srgbClr val="2687C7"/>
    <a:srgbClr val="186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16" autoAdjust="0"/>
    <p:restoredTop sz="94660"/>
  </p:normalViewPr>
  <p:slideViewPr>
    <p:cSldViewPr snapToGrid="0">
      <p:cViewPr varScale="1">
        <p:scale>
          <a:sx n="64" d="100"/>
          <a:sy n="64" d="100"/>
        </p:scale>
        <p:origin x="1242" y="84"/>
      </p:cViewPr>
      <p:guideLst/>
    </p:cSldViewPr>
  </p:slideViewPr>
  <p:notesTextViewPr>
    <p:cViewPr>
      <p:scale>
        <a:sx n="1" d="1"/>
        <a:sy n="1" d="1"/>
      </p:scale>
      <p:origin x="0" y="0"/>
    </p:cViewPr>
  </p:notesTextViewPr>
  <p:notesViewPr>
    <p:cSldViewPr snapToGrid="0">
      <p:cViewPr varScale="1">
        <p:scale>
          <a:sx n="83" d="100"/>
          <a:sy n="83" d="100"/>
        </p:scale>
        <p:origin x="385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0F7B6-EF6B-4012-B533-76A102E3354C}" type="datetimeFigureOut">
              <a:rPr lang="es-MX" smtClean="0"/>
              <a:t>08/10/2024</a:t>
            </a:fld>
            <a:endParaRPr lang="es-MX"/>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s-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C764D-2762-4AA1-9AB6-9D0CC4F5EA12}" type="slidenum">
              <a:rPr lang="es-MX" smtClean="0"/>
              <a:t>‹Nº›</a:t>
            </a:fld>
            <a:endParaRPr lang="es-MX"/>
          </a:p>
        </p:txBody>
      </p:sp>
    </p:spTree>
    <p:extLst>
      <p:ext uri="{BB962C8B-B14F-4D97-AF65-F5344CB8AC3E}">
        <p14:creationId xmlns:p14="http://schemas.microsoft.com/office/powerpoint/2010/main" val="62743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4E904F-E647-75E6-0AE5-0257A0B209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7086" y="-70367"/>
            <a:ext cx="12357463" cy="6977539"/>
          </a:xfrm>
          <a:prstGeom prst="rect">
            <a:avLst/>
          </a:prstGeom>
        </p:spPr>
      </p:pic>
      <p:sp>
        <p:nvSpPr>
          <p:cNvPr id="3" name="Subtitle 2">
            <a:extLst>
              <a:ext uri="{FF2B5EF4-FFF2-40B4-BE49-F238E27FC236}">
                <a16:creationId xmlns:a16="http://schemas.microsoft.com/office/drawing/2014/main" id="{6AA1DA85-7D9F-59C7-C592-189951EE5578}"/>
              </a:ext>
            </a:extLst>
          </p:cNvPr>
          <p:cNvSpPr>
            <a:spLocks noGrp="1"/>
          </p:cNvSpPr>
          <p:nvPr>
            <p:ph type="subTitle" idx="1" hasCustomPrompt="1"/>
          </p:nvPr>
        </p:nvSpPr>
        <p:spPr>
          <a:xfrm>
            <a:off x="5068390" y="2387871"/>
            <a:ext cx="6479176" cy="3237866"/>
          </a:xfrm>
        </p:spPr>
        <p:txBody>
          <a:bodyPr>
            <a:noAutofit/>
          </a:bodyPr>
          <a:lstStyle>
            <a:lvl1pPr marL="0" indent="0" algn="l">
              <a:buNone/>
              <a:defRPr sz="3600" b="1">
                <a:solidFill>
                  <a:srgbClr val="186AAD"/>
                </a:solidFill>
                <a:latin typeface="Proxima Nova Alt Bl" panose="02000506030000020004" pitchFamily="50"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Agrega el titulo de tu Ponencia</a:t>
            </a:r>
            <a:endParaRPr lang="es-MX" dirty="0"/>
          </a:p>
        </p:txBody>
      </p:sp>
    </p:spTree>
    <p:extLst>
      <p:ext uri="{BB962C8B-B14F-4D97-AF65-F5344CB8AC3E}">
        <p14:creationId xmlns:p14="http://schemas.microsoft.com/office/powerpoint/2010/main" val="2765618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439FA5E-516A-CA40-3DB1-E415974874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9601" y="-452846"/>
            <a:ext cx="13455936" cy="7545977"/>
          </a:xfrm>
          <a:prstGeom prst="rect">
            <a:avLst/>
          </a:prstGeom>
        </p:spPr>
      </p:pic>
      <p:sp>
        <p:nvSpPr>
          <p:cNvPr id="2" name="Title 1">
            <a:extLst>
              <a:ext uri="{FF2B5EF4-FFF2-40B4-BE49-F238E27FC236}">
                <a16:creationId xmlns:a16="http://schemas.microsoft.com/office/drawing/2014/main" id="{105F5BEB-645F-97BB-2992-AC1EF783F5A6}"/>
              </a:ext>
            </a:extLst>
          </p:cNvPr>
          <p:cNvSpPr>
            <a:spLocks noGrp="1"/>
          </p:cNvSpPr>
          <p:nvPr>
            <p:ph type="title" hasCustomPrompt="1"/>
          </p:nvPr>
        </p:nvSpPr>
        <p:spPr>
          <a:xfrm>
            <a:off x="2333897" y="1230572"/>
            <a:ext cx="6296298" cy="860461"/>
          </a:xfrm>
        </p:spPr>
        <p:txBody>
          <a:bodyPr/>
          <a:lstStyle>
            <a:lvl1pPr>
              <a:defRPr b="1">
                <a:solidFill>
                  <a:srgbClr val="186AAD"/>
                </a:solidFill>
                <a:latin typeface="Proxima Nova Alt Bl" panose="02000506030000020004" pitchFamily="50" charset="0"/>
              </a:defRPr>
            </a:lvl1pPr>
          </a:lstStyle>
          <a:p>
            <a:r>
              <a:rPr lang="es-ES" dirty="0"/>
              <a:t>Nombre del Ponente</a:t>
            </a:r>
            <a:endParaRPr lang="es-MX" dirty="0"/>
          </a:p>
        </p:txBody>
      </p:sp>
      <p:sp>
        <p:nvSpPr>
          <p:cNvPr id="3" name="Content Placeholder 2">
            <a:extLst>
              <a:ext uri="{FF2B5EF4-FFF2-40B4-BE49-F238E27FC236}">
                <a16:creationId xmlns:a16="http://schemas.microsoft.com/office/drawing/2014/main" id="{FF8D7271-1450-0328-BBE4-DB9651DE0762}"/>
              </a:ext>
            </a:extLst>
          </p:cNvPr>
          <p:cNvSpPr>
            <a:spLocks noGrp="1"/>
          </p:cNvSpPr>
          <p:nvPr>
            <p:ph sz="half" idx="1" hasCustomPrompt="1"/>
          </p:nvPr>
        </p:nvSpPr>
        <p:spPr>
          <a:xfrm>
            <a:off x="2333897" y="3068074"/>
            <a:ext cx="2978332" cy="3099616"/>
          </a:xfrm>
        </p:spPr>
        <p:txBody>
          <a:bodyPr/>
          <a:lstStyle>
            <a:lvl1pPr marL="0" indent="0">
              <a:buNone/>
              <a:defRPr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pPr lvl="0"/>
            <a:r>
              <a:rPr lang="es-ES" dirty="0"/>
              <a:t>Foto Personal</a:t>
            </a:r>
            <a:endParaRPr lang="es-MX" dirty="0"/>
          </a:p>
        </p:txBody>
      </p:sp>
      <p:sp>
        <p:nvSpPr>
          <p:cNvPr id="5" name="Date Placeholder 4">
            <a:extLst>
              <a:ext uri="{FF2B5EF4-FFF2-40B4-BE49-F238E27FC236}">
                <a16:creationId xmlns:a16="http://schemas.microsoft.com/office/drawing/2014/main" id="{47FAEC90-DDD8-234D-FDFF-F4840C0C3700}"/>
              </a:ext>
            </a:extLst>
          </p:cNvPr>
          <p:cNvSpPr>
            <a:spLocks noGrp="1"/>
          </p:cNvSpPr>
          <p:nvPr>
            <p:ph type="dt" sz="half" idx="10"/>
          </p:nvPr>
        </p:nvSpPr>
        <p:spPr/>
        <p:txBody>
          <a:bodyPr/>
          <a:lstStyle/>
          <a:p>
            <a:fld id="{68AD74F1-855F-4821-BD5D-680D553F7DC4}" type="datetimeFigureOut">
              <a:rPr lang="es-MX" smtClean="0"/>
              <a:t>08/10/2024</a:t>
            </a:fld>
            <a:endParaRPr lang="es-MX"/>
          </a:p>
        </p:txBody>
      </p:sp>
      <p:sp>
        <p:nvSpPr>
          <p:cNvPr id="6" name="Footer Placeholder 5">
            <a:extLst>
              <a:ext uri="{FF2B5EF4-FFF2-40B4-BE49-F238E27FC236}">
                <a16:creationId xmlns:a16="http://schemas.microsoft.com/office/drawing/2014/main" id="{AB226291-F98D-2739-11F9-67334ED9CB6C}"/>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0FF0B6EB-33EC-1EE7-5D08-BC4F996EE93D}"/>
              </a:ext>
            </a:extLst>
          </p:cNvPr>
          <p:cNvSpPr>
            <a:spLocks noGrp="1"/>
          </p:cNvSpPr>
          <p:nvPr>
            <p:ph type="sldNum" sz="quarter" idx="12"/>
          </p:nvPr>
        </p:nvSpPr>
        <p:spPr/>
        <p:txBody>
          <a:bodyPr/>
          <a:lstStyle/>
          <a:p>
            <a:fld id="{CADBE187-C13F-4B89-BBFD-05A942897C63}" type="slidenum">
              <a:rPr lang="es-MX" smtClean="0"/>
              <a:t>‹Nº›</a:t>
            </a:fld>
            <a:endParaRPr lang="es-MX"/>
          </a:p>
        </p:txBody>
      </p:sp>
      <p:sp>
        <p:nvSpPr>
          <p:cNvPr id="12" name="Content Placeholder 2">
            <a:extLst>
              <a:ext uri="{FF2B5EF4-FFF2-40B4-BE49-F238E27FC236}">
                <a16:creationId xmlns:a16="http://schemas.microsoft.com/office/drawing/2014/main" id="{CB4536F4-FDF0-40A2-6905-392CB1F8BA8D}"/>
              </a:ext>
            </a:extLst>
          </p:cNvPr>
          <p:cNvSpPr>
            <a:spLocks noGrp="1"/>
          </p:cNvSpPr>
          <p:nvPr>
            <p:ph sz="half" idx="13" hasCustomPrompt="1"/>
          </p:nvPr>
        </p:nvSpPr>
        <p:spPr>
          <a:xfrm>
            <a:off x="5721533" y="3057343"/>
            <a:ext cx="5930536" cy="2486115"/>
          </a:xfrm>
        </p:spPr>
        <p:txBody>
          <a:bodyPr/>
          <a:lstStyle>
            <a:lvl1pPr marL="0" indent="0">
              <a:buNone/>
              <a:defRPr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r>
              <a:rPr lang="es-ES" sz="2800" dirty="0">
                <a:latin typeface="Proxima Nova Alt Lt" panose="02000506030000020004" pitchFamily="50" charset="0"/>
              </a:rPr>
              <a:t>Breve descripción profesional</a:t>
            </a:r>
            <a:endParaRPr lang="es-MX" sz="2800" dirty="0">
              <a:latin typeface="Proxima Nova Alt Lt" panose="02000506030000020004" pitchFamily="50" charset="0"/>
            </a:endParaRPr>
          </a:p>
        </p:txBody>
      </p:sp>
      <p:sp>
        <p:nvSpPr>
          <p:cNvPr id="15" name="Content Placeholder 2">
            <a:extLst>
              <a:ext uri="{FF2B5EF4-FFF2-40B4-BE49-F238E27FC236}">
                <a16:creationId xmlns:a16="http://schemas.microsoft.com/office/drawing/2014/main" id="{A2AF9B3D-9D9A-6646-10A3-C136B51FA042}"/>
              </a:ext>
            </a:extLst>
          </p:cNvPr>
          <p:cNvSpPr>
            <a:spLocks noGrp="1"/>
          </p:cNvSpPr>
          <p:nvPr>
            <p:ph sz="half" idx="14" hasCustomPrompt="1"/>
          </p:nvPr>
        </p:nvSpPr>
        <p:spPr>
          <a:xfrm>
            <a:off x="2333897" y="2145600"/>
            <a:ext cx="3892730" cy="428588"/>
          </a:xfrm>
        </p:spPr>
        <p:txBody>
          <a:bodyPr>
            <a:noAutofit/>
          </a:bodyPr>
          <a:lstStyle>
            <a:lvl1pPr marL="0" indent="0">
              <a:buNone/>
              <a:defRPr sz="2200"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r>
              <a:rPr lang="es-ES" sz="2800" dirty="0">
                <a:latin typeface="Proxima Nova Alt Lt" panose="02000506030000020004" pitchFamily="50" charset="0"/>
              </a:rPr>
              <a:t>Nombre de institución</a:t>
            </a:r>
            <a:endParaRPr lang="es-MX" sz="2800" dirty="0">
              <a:latin typeface="Proxima Nova Alt Lt" panose="02000506030000020004" pitchFamily="50" charset="0"/>
            </a:endParaRPr>
          </a:p>
        </p:txBody>
      </p:sp>
      <p:sp>
        <p:nvSpPr>
          <p:cNvPr id="16" name="Content Placeholder 2">
            <a:extLst>
              <a:ext uri="{FF2B5EF4-FFF2-40B4-BE49-F238E27FC236}">
                <a16:creationId xmlns:a16="http://schemas.microsoft.com/office/drawing/2014/main" id="{DA4C5FD1-D25E-7270-2D03-D91F0F89D19D}"/>
              </a:ext>
            </a:extLst>
          </p:cNvPr>
          <p:cNvSpPr>
            <a:spLocks noGrp="1"/>
          </p:cNvSpPr>
          <p:nvPr>
            <p:ph sz="half" idx="15" hasCustomPrompt="1"/>
          </p:nvPr>
        </p:nvSpPr>
        <p:spPr>
          <a:xfrm>
            <a:off x="2333897" y="2577155"/>
            <a:ext cx="3892730" cy="428588"/>
          </a:xfrm>
        </p:spPr>
        <p:txBody>
          <a:bodyPr>
            <a:noAutofit/>
          </a:bodyPr>
          <a:lstStyle>
            <a:lvl1pPr marL="0" indent="0">
              <a:buNone/>
              <a:defRPr sz="2400"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r>
              <a:rPr lang="es-ES" sz="2800" dirty="0">
                <a:latin typeface="Proxima Nova Alt Lt" panose="02000506030000020004" pitchFamily="50" charset="0"/>
              </a:rPr>
              <a:t>Correo electrónico</a:t>
            </a:r>
            <a:endParaRPr lang="es-MX" sz="2800" dirty="0">
              <a:latin typeface="Proxima Nova Alt Lt" panose="02000506030000020004" pitchFamily="50" charset="0"/>
            </a:endParaRPr>
          </a:p>
        </p:txBody>
      </p:sp>
    </p:spTree>
    <p:extLst>
      <p:ext uri="{BB962C8B-B14F-4D97-AF65-F5344CB8AC3E}">
        <p14:creationId xmlns:p14="http://schemas.microsoft.com/office/powerpoint/2010/main" val="1994927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E3ECF3-ADB1-E229-9264-286AAB951E2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7086"/>
            <a:ext cx="12191999" cy="6945086"/>
          </a:xfrm>
          <a:prstGeom prst="rect">
            <a:avLst/>
          </a:prstGeom>
        </p:spPr>
      </p:pic>
      <p:sp>
        <p:nvSpPr>
          <p:cNvPr id="2" name="Title 1">
            <a:extLst>
              <a:ext uri="{FF2B5EF4-FFF2-40B4-BE49-F238E27FC236}">
                <a16:creationId xmlns:a16="http://schemas.microsoft.com/office/drawing/2014/main" id="{9517B3F3-99B3-DA5A-5CC1-5D11BD32363A}"/>
              </a:ext>
            </a:extLst>
          </p:cNvPr>
          <p:cNvSpPr>
            <a:spLocks noGrp="1"/>
          </p:cNvSpPr>
          <p:nvPr>
            <p:ph type="title"/>
          </p:nvPr>
        </p:nvSpPr>
        <p:spPr>
          <a:xfrm>
            <a:off x="838200" y="1280160"/>
            <a:ext cx="10515600" cy="905691"/>
          </a:xfrm>
        </p:spPr>
        <p:txBody>
          <a:bodyPr/>
          <a:lstStyle>
            <a:lvl1pPr>
              <a:defRPr b="1">
                <a:solidFill>
                  <a:srgbClr val="185F9B"/>
                </a:solidFill>
                <a:latin typeface="Proxima Nova Alt Bl" panose="02000506030000020004" pitchFamily="50" charset="0"/>
                <a:ea typeface="Roboto" panose="02000000000000000000" pitchFamily="2"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Content Placeholder 2">
            <a:extLst>
              <a:ext uri="{FF2B5EF4-FFF2-40B4-BE49-F238E27FC236}">
                <a16:creationId xmlns:a16="http://schemas.microsoft.com/office/drawing/2014/main" id="{8FD055BB-ADEC-ED80-00B9-ADF2498882B4}"/>
              </a:ext>
            </a:extLst>
          </p:cNvPr>
          <p:cNvSpPr>
            <a:spLocks noGrp="1"/>
          </p:cNvSpPr>
          <p:nvPr>
            <p:ph idx="1"/>
          </p:nvPr>
        </p:nvSpPr>
        <p:spPr>
          <a:xfrm>
            <a:off x="838200" y="2316480"/>
            <a:ext cx="10515600" cy="3860483"/>
          </a:xfrm>
        </p:spPr>
        <p:txBody>
          <a:bodyPr/>
          <a:lstStyle>
            <a:lvl1pPr>
              <a:defRPr>
                <a:solidFill>
                  <a:srgbClr val="185F9B"/>
                </a:solidFill>
                <a:latin typeface="Proxima Nova Rg" panose="02000506030000020004" pitchFamily="50" charset="0"/>
              </a:defRPr>
            </a:lvl1pPr>
            <a:lvl2pPr>
              <a:defRPr>
                <a:solidFill>
                  <a:srgbClr val="185F9B"/>
                </a:solidFill>
                <a:latin typeface="Proxima Nova Rg" panose="02000506030000020004" pitchFamily="50" charset="0"/>
              </a:defRPr>
            </a:lvl2pPr>
            <a:lvl3pPr>
              <a:defRPr>
                <a:solidFill>
                  <a:srgbClr val="185F9B"/>
                </a:solidFill>
                <a:latin typeface="Proxima Nova Rg" panose="02000506030000020004" pitchFamily="50" charset="0"/>
              </a:defRPr>
            </a:lvl3pPr>
            <a:lvl4pPr>
              <a:defRPr>
                <a:solidFill>
                  <a:srgbClr val="185F9B"/>
                </a:solidFill>
                <a:latin typeface="Proxima Nova Rg" panose="02000506030000020004" pitchFamily="50" charset="0"/>
              </a:defRPr>
            </a:lvl4pPr>
            <a:lvl5pPr>
              <a:defRPr>
                <a:solidFill>
                  <a:srgbClr val="185F9B"/>
                </a:solidFill>
                <a:latin typeface="Proxima Nova Rg" panose="02000506030000020004" pitchFamily="50" charset="0"/>
              </a:defRPr>
            </a:lvl5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Tree>
    <p:extLst>
      <p:ext uri="{BB962C8B-B14F-4D97-AF65-F5344CB8AC3E}">
        <p14:creationId xmlns:p14="http://schemas.microsoft.com/office/powerpoint/2010/main" val="1338675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51A5B0-52B9-464B-BF4C-20B82DE7A4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5794" y="0"/>
            <a:ext cx="12287794" cy="6858000"/>
          </a:xfrm>
          <a:prstGeom prst="rect">
            <a:avLst/>
          </a:prstGeom>
        </p:spPr>
      </p:pic>
      <p:sp>
        <p:nvSpPr>
          <p:cNvPr id="2" name="Title 1">
            <a:extLst>
              <a:ext uri="{FF2B5EF4-FFF2-40B4-BE49-F238E27FC236}">
                <a16:creationId xmlns:a16="http://schemas.microsoft.com/office/drawing/2014/main" id="{CFEA13FB-4559-D47B-0F9D-79132AA0CE3A}"/>
              </a:ext>
            </a:extLst>
          </p:cNvPr>
          <p:cNvSpPr>
            <a:spLocks noGrp="1"/>
          </p:cNvSpPr>
          <p:nvPr>
            <p:ph type="title"/>
          </p:nvPr>
        </p:nvSpPr>
        <p:spPr>
          <a:xfrm>
            <a:off x="709929" y="1219200"/>
            <a:ext cx="11064059" cy="2036989"/>
          </a:xfrm>
        </p:spPr>
        <p:txBody>
          <a:bodyPr anchor="b"/>
          <a:lstStyle>
            <a:lvl1pPr>
              <a:defRPr sz="6000" b="1">
                <a:solidFill>
                  <a:srgbClr val="185F9B"/>
                </a:solidFill>
                <a:latin typeface="Proxima Nova Alt Bl" panose="02000506030000020004" pitchFamily="50"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Text Placeholder 2">
            <a:extLst>
              <a:ext uri="{FF2B5EF4-FFF2-40B4-BE49-F238E27FC236}">
                <a16:creationId xmlns:a16="http://schemas.microsoft.com/office/drawing/2014/main" id="{8CE2C0F5-51DB-B2E7-EAE7-8F51C13AC3BC}"/>
              </a:ext>
            </a:extLst>
          </p:cNvPr>
          <p:cNvSpPr>
            <a:spLocks noGrp="1"/>
          </p:cNvSpPr>
          <p:nvPr>
            <p:ph type="body" idx="1"/>
          </p:nvPr>
        </p:nvSpPr>
        <p:spPr>
          <a:xfrm>
            <a:off x="640261" y="3429000"/>
            <a:ext cx="10515600" cy="1500187"/>
          </a:xfrm>
        </p:spPr>
        <p:txBody>
          <a:bodyPr/>
          <a:lstStyle>
            <a:lvl1pPr marL="0" indent="0">
              <a:buNone/>
              <a:defRPr sz="2400">
                <a:solidFill>
                  <a:schemeClr val="bg2">
                    <a:lumMod val="25000"/>
                  </a:schemeClr>
                </a:solidFill>
                <a:latin typeface="Proxima Nova Rg" panose="02000506030000020004"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Tree>
    <p:extLst>
      <p:ext uri="{BB962C8B-B14F-4D97-AF65-F5344CB8AC3E}">
        <p14:creationId xmlns:p14="http://schemas.microsoft.com/office/powerpoint/2010/main" val="2685999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439FA5E-516A-CA40-3DB1-E415974874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378" y="-57311"/>
            <a:ext cx="12331337" cy="6915311"/>
          </a:xfrm>
          <a:prstGeom prst="rect">
            <a:avLst/>
          </a:prstGeom>
        </p:spPr>
      </p:pic>
      <p:sp>
        <p:nvSpPr>
          <p:cNvPr id="2" name="Title 1">
            <a:extLst>
              <a:ext uri="{FF2B5EF4-FFF2-40B4-BE49-F238E27FC236}">
                <a16:creationId xmlns:a16="http://schemas.microsoft.com/office/drawing/2014/main" id="{105F5BEB-645F-97BB-2992-AC1EF783F5A6}"/>
              </a:ext>
            </a:extLst>
          </p:cNvPr>
          <p:cNvSpPr>
            <a:spLocks noGrp="1"/>
          </p:cNvSpPr>
          <p:nvPr>
            <p:ph type="title"/>
          </p:nvPr>
        </p:nvSpPr>
        <p:spPr>
          <a:xfrm>
            <a:off x="2908663" y="365125"/>
            <a:ext cx="6296298" cy="1325563"/>
          </a:xfrm>
        </p:spPr>
        <p:txBody>
          <a:bodyPr/>
          <a:lstStyle>
            <a:lvl1pPr>
              <a:defRPr b="1">
                <a:solidFill>
                  <a:srgbClr val="186AAD"/>
                </a:solidFill>
                <a:latin typeface="Proxima Nova Alt Bl" panose="02000506030000020004" pitchFamily="50"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Content Placeholder 2">
            <a:extLst>
              <a:ext uri="{FF2B5EF4-FFF2-40B4-BE49-F238E27FC236}">
                <a16:creationId xmlns:a16="http://schemas.microsoft.com/office/drawing/2014/main" id="{FF8D7271-1450-0328-BBE4-DB9651DE0762}"/>
              </a:ext>
            </a:extLst>
          </p:cNvPr>
          <p:cNvSpPr>
            <a:spLocks noGrp="1"/>
          </p:cNvSpPr>
          <p:nvPr>
            <p:ph sz="half" idx="1" hasCustomPrompt="1"/>
          </p:nvPr>
        </p:nvSpPr>
        <p:spPr>
          <a:xfrm>
            <a:off x="838200" y="1825625"/>
            <a:ext cx="5181600" cy="4351338"/>
          </a:xfrm>
        </p:spPr>
        <p:txBody>
          <a:bodyPr/>
          <a:lstStyle>
            <a:lvl1pPr>
              <a:defRPr b="1">
                <a:solidFill>
                  <a:srgbClr val="186AAD"/>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pPr lvl="0"/>
            <a:r>
              <a:rPr lang="es-ES" dirty="0"/>
              <a:t>Agrega tu imagen o texto</a:t>
            </a:r>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
        <p:nvSpPr>
          <p:cNvPr id="4" name="Content Placeholder 3">
            <a:extLst>
              <a:ext uri="{FF2B5EF4-FFF2-40B4-BE49-F238E27FC236}">
                <a16:creationId xmlns:a16="http://schemas.microsoft.com/office/drawing/2014/main" id="{3BE4BF8E-0AB0-7DAD-9EBA-CA02EF28AC03}"/>
              </a:ext>
            </a:extLst>
          </p:cNvPr>
          <p:cNvSpPr>
            <a:spLocks noGrp="1"/>
          </p:cNvSpPr>
          <p:nvPr>
            <p:ph sz="half" idx="2" hasCustomPrompt="1"/>
          </p:nvPr>
        </p:nvSpPr>
        <p:spPr>
          <a:xfrm>
            <a:off x="6172200" y="1825625"/>
            <a:ext cx="5181600" cy="4351338"/>
          </a:xfrm>
        </p:spPr>
        <p:txBody>
          <a:bodyPr/>
          <a:lstStyle>
            <a:lvl1pPr>
              <a:defRPr b="1">
                <a:solidFill>
                  <a:srgbClr val="186AAD"/>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pPr lvl="0"/>
            <a:r>
              <a:rPr lang="es-ES" dirty="0"/>
              <a:t>Agrega tu imagen o texto</a:t>
            </a:r>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
        <p:nvSpPr>
          <p:cNvPr id="5" name="Date Placeholder 4">
            <a:extLst>
              <a:ext uri="{FF2B5EF4-FFF2-40B4-BE49-F238E27FC236}">
                <a16:creationId xmlns:a16="http://schemas.microsoft.com/office/drawing/2014/main" id="{47FAEC90-DDD8-234D-FDFF-F4840C0C3700}"/>
              </a:ext>
            </a:extLst>
          </p:cNvPr>
          <p:cNvSpPr>
            <a:spLocks noGrp="1"/>
          </p:cNvSpPr>
          <p:nvPr>
            <p:ph type="dt" sz="half" idx="10"/>
          </p:nvPr>
        </p:nvSpPr>
        <p:spPr/>
        <p:txBody>
          <a:bodyPr/>
          <a:lstStyle/>
          <a:p>
            <a:fld id="{68AD74F1-855F-4821-BD5D-680D553F7DC4}" type="datetimeFigureOut">
              <a:rPr lang="es-MX" smtClean="0"/>
              <a:t>08/10/2024</a:t>
            </a:fld>
            <a:endParaRPr lang="es-MX"/>
          </a:p>
        </p:txBody>
      </p:sp>
      <p:sp>
        <p:nvSpPr>
          <p:cNvPr id="6" name="Footer Placeholder 5">
            <a:extLst>
              <a:ext uri="{FF2B5EF4-FFF2-40B4-BE49-F238E27FC236}">
                <a16:creationId xmlns:a16="http://schemas.microsoft.com/office/drawing/2014/main" id="{AB226291-F98D-2739-11F9-67334ED9CB6C}"/>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0FF0B6EB-33EC-1EE7-5D08-BC4F996EE93D}"/>
              </a:ext>
            </a:extLst>
          </p:cNvPr>
          <p:cNvSpPr>
            <a:spLocks noGrp="1"/>
          </p:cNvSpPr>
          <p:nvPr>
            <p:ph type="sldNum" sz="quarter" idx="12"/>
          </p:nvPr>
        </p:nvSpPr>
        <p:spPr/>
        <p:txBody>
          <a:bodyPr/>
          <a:lstStyle/>
          <a:p>
            <a:fld id="{CADBE187-C13F-4B89-BBFD-05A942897C63}" type="slidenum">
              <a:rPr lang="es-MX" smtClean="0"/>
              <a:t>‹Nº›</a:t>
            </a:fld>
            <a:endParaRPr lang="es-MX"/>
          </a:p>
        </p:txBody>
      </p:sp>
    </p:spTree>
    <p:extLst>
      <p:ext uri="{BB962C8B-B14F-4D97-AF65-F5344CB8AC3E}">
        <p14:creationId xmlns:p14="http://schemas.microsoft.com/office/powerpoint/2010/main" val="57202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3A6B568-686C-37E3-43BD-E7E48FF42F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4698" y="-21926"/>
            <a:ext cx="12261395" cy="6879926"/>
          </a:xfrm>
          <a:prstGeom prst="rect">
            <a:avLst/>
          </a:prstGeom>
        </p:spPr>
      </p:pic>
      <p:sp>
        <p:nvSpPr>
          <p:cNvPr id="2" name="Title 1">
            <a:extLst>
              <a:ext uri="{FF2B5EF4-FFF2-40B4-BE49-F238E27FC236}">
                <a16:creationId xmlns:a16="http://schemas.microsoft.com/office/drawing/2014/main" id="{A53E11CD-90F8-9894-C172-602043944D60}"/>
              </a:ext>
            </a:extLst>
          </p:cNvPr>
          <p:cNvSpPr>
            <a:spLocks noGrp="1"/>
          </p:cNvSpPr>
          <p:nvPr>
            <p:ph type="title"/>
          </p:nvPr>
        </p:nvSpPr>
        <p:spPr>
          <a:xfrm>
            <a:off x="839788" y="687976"/>
            <a:ext cx="3932237" cy="1550126"/>
          </a:xfrm>
        </p:spPr>
        <p:txBody>
          <a:bodyPr anchor="b"/>
          <a:lstStyle>
            <a:lvl1pPr>
              <a:defRPr sz="3200" b="1">
                <a:solidFill>
                  <a:srgbClr val="186AAD"/>
                </a:solidFill>
                <a:latin typeface="Proxima Nova Alt Bl" panose="02000506030000020004" pitchFamily="50"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Content Placeholder 2">
            <a:extLst>
              <a:ext uri="{FF2B5EF4-FFF2-40B4-BE49-F238E27FC236}">
                <a16:creationId xmlns:a16="http://schemas.microsoft.com/office/drawing/2014/main" id="{DA0D0326-E4E4-EA79-E4CB-80B557595409}"/>
              </a:ext>
            </a:extLst>
          </p:cNvPr>
          <p:cNvSpPr>
            <a:spLocks noGrp="1"/>
          </p:cNvSpPr>
          <p:nvPr>
            <p:ph idx="1"/>
          </p:nvPr>
        </p:nvSpPr>
        <p:spPr>
          <a:xfrm>
            <a:off x="5183188" y="987425"/>
            <a:ext cx="6172200" cy="4873625"/>
          </a:xfrm>
        </p:spPr>
        <p:txBody>
          <a:bodyPr/>
          <a:lstStyle>
            <a:lvl1pPr>
              <a:defRPr sz="3200" b="1">
                <a:solidFill>
                  <a:srgbClr val="186AAD"/>
                </a:solidFill>
                <a:latin typeface="Proxima Nova Rg" panose="02000506030000020004" pitchFamily="50" charset="0"/>
              </a:defRPr>
            </a:lvl1pPr>
            <a:lvl2pPr>
              <a:defRPr sz="2800">
                <a:latin typeface="Proxima Nova Rg" panose="02000506030000020004" pitchFamily="50" charset="0"/>
              </a:defRPr>
            </a:lvl2pPr>
            <a:lvl3pPr>
              <a:defRPr sz="2400">
                <a:latin typeface="Proxima Nova Rg" panose="02000506030000020004" pitchFamily="50" charset="0"/>
              </a:defRPr>
            </a:lvl3pPr>
            <a:lvl4pPr>
              <a:defRPr sz="2000">
                <a:latin typeface="Proxima Nova Rg" panose="02000506030000020004" pitchFamily="50" charset="0"/>
              </a:defRPr>
            </a:lvl4pPr>
            <a:lvl5pPr>
              <a:defRPr sz="2000">
                <a:latin typeface="Proxima Nova Rg" panose="02000506030000020004" pitchFamily="50" charset="0"/>
              </a:defRPr>
            </a:lvl5pPr>
            <a:lvl6pPr>
              <a:defRPr sz="2000"/>
            </a:lvl6pPr>
            <a:lvl7pPr>
              <a:defRPr sz="2000"/>
            </a:lvl7pPr>
            <a:lvl8pPr>
              <a:defRPr sz="2000"/>
            </a:lvl8pPr>
            <a:lvl9pPr>
              <a:defRPr sz="2000"/>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
        <p:nvSpPr>
          <p:cNvPr id="4" name="Text Placeholder 3">
            <a:extLst>
              <a:ext uri="{FF2B5EF4-FFF2-40B4-BE49-F238E27FC236}">
                <a16:creationId xmlns:a16="http://schemas.microsoft.com/office/drawing/2014/main" id="{859FAD70-652F-5AE6-E7EB-ECE11517AA98}"/>
              </a:ext>
            </a:extLst>
          </p:cNvPr>
          <p:cNvSpPr>
            <a:spLocks noGrp="1"/>
          </p:cNvSpPr>
          <p:nvPr>
            <p:ph type="body" sz="half" idx="2"/>
          </p:nvPr>
        </p:nvSpPr>
        <p:spPr>
          <a:xfrm>
            <a:off x="839788" y="2238102"/>
            <a:ext cx="3932237" cy="3630885"/>
          </a:xfrm>
        </p:spPr>
        <p:txBody>
          <a:bodyPr/>
          <a:lstStyle>
            <a:lvl1pPr marL="0" indent="0">
              <a:buNone/>
              <a:defRPr sz="1600">
                <a:latin typeface="Proxima Nova Rg" panose="02000506030000020004"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5" name="Date Placeholder 4">
            <a:extLst>
              <a:ext uri="{FF2B5EF4-FFF2-40B4-BE49-F238E27FC236}">
                <a16:creationId xmlns:a16="http://schemas.microsoft.com/office/drawing/2014/main" id="{F3A8EACF-8AD4-47E4-154D-43AC836DFFC0}"/>
              </a:ext>
            </a:extLst>
          </p:cNvPr>
          <p:cNvSpPr>
            <a:spLocks noGrp="1"/>
          </p:cNvSpPr>
          <p:nvPr>
            <p:ph type="dt" sz="half" idx="10"/>
          </p:nvPr>
        </p:nvSpPr>
        <p:spPr/>
        <p:txBody>
          <a:bodyPr/>
          <a:lstStyle/>
          <a:p>
            <a:fld id="{68AD74F1-855F-4821-BD5D-680D553F7DC4}" type="datetimeFigureOut">
              <a:rPr lang="es-MX" smtClean="0"/>
              <a:t>08/10/2024</a:t>
            </a:fld>
            <a:endParaRPr lang="es-MX"/>
          </a:p>
        </p:txBody>
      </p:sp>
      <p:sp>
        <p:nvSpPr>
          <p:cNvPr id="6" name="Footer Placeholder 5">
            <a:extLst>
              <a:ext uri="{FF2B5EF4-FFF2-40B4-BE49-F238E27FC236}">
                <a16:creationId xmlns:a16="http://schemas.microsoft.com/office/drawing/2014/main" id="{538F69C7-B963-8574-3D57-3AAA19D03200}"/>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A5916C9A-06B7-5F6C-0998-442884D86098}"/>
              </a:ext>
            </a:extLst>
          </p:cNvPr>
          <p:cNvSpPr>
            <a:spLocks noGrp="1"/>
          </p:cNvSpPr>
          <p:nvPr>
            <p:ph type="sldNum" sz="quarter" idx="12"/>
          </p:nvPr>
        </p:nvSpPr>
        <p:spPr/>
        <p:txBody>
          <a:bodyPr/>
          <a:lstStyle/>
          <a:p>
            <a:fld id="{CADBE187-C13F-4B89-BBFD-05A942897C63}" type="slidenum">
              <a:rPr lang="es-MX" smtClean="0"/>
              <a:t>‹Nº›</a:t>
            </a:fld>
            <a:endParaRPr lang="es-MX"/>
          </a:p>
        </p:txBody>
      </p:sp>
    </p:spTree>
    <p:extLst>
      <p:ext uri="{BB962C8B-B14F-4D97-AF65-F5344CB8AC3E}">
        <p14:creationId xmlns:p14="http://schemas.microsoft.com/office/powerpoint/2010/main" val="1918398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3D4184-8892-780C-E66C-839B8454A0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181" y="-17803"/>
            <a:ext cx="12229654" cy="6914898"/>
          </a:xfrm>
          <a:prstGeom prst="rect">
            <a:avLst/>
          </a:prstGeom>
        </p:spPr>
      </p:pic>
      <p:sp>
        <p:nvSpPr>
          <p:cNvPr id="12" name="Content Placeholder 2">
            <a:extLst>
              <a:ext uri="{FF2B5EF4-FFF2-40B4-BE49-F238E27FC236}">
                <a16:creationId xmlns:a16="http://schemas.microsoft.com/office/drawing/2014/main" id="{A242051A-1D1C-6CB7-C7E5-BE367913D422}"/>
              </a:ext>
            </a:extLst>
          </p:cNvPr>
          <p:cNvSpPr>
            <a:spLocks noGrp="1"/>
          </p:cNvSpPr>
          <p:nvPr>
            <p:ph idx="1" hasCustomPrompt="1"/>
          </p:nvPr>
        </p:nvSpPr>
        <p:spPr>
          <a:xfrm>
            <a:off x="2693126" y="4360884"/>
            <a:ext cx="6797039" cy="513625"/>
          </a:xfrm>
        </p:spPr>
        <p:txBody>
          <a:bodyPr/>
          <a:lstStyle>
            <a:lvl1pPr marL="0" indent="0" algn="ctr">
              <a:buNone/>
              <a:defRPr sz="3200" b="1">
                <a:solidFill>
                  <a:srgbClr val="186AAD"/>
                </a:solidFill>
                <a:latin typeface="Proxima Nova Rg" panose="02000506030000020004" pitchFamily="50" charset="0"/>
              </a:defRPr>
            </a:lvl1pPr>
            <a:lvl2pPr marL="457200" indent="0" algn="ctr">
              <a:buNone/>
              <a:defRPr sz="2800">
                <a:latin typeface="Proxima Nova Rg" panose="02000506030000020004" pitchFamily="50" charset="0"/>
              </a:defRPr>
            </a:lvl2pPr>
            <a:lvl3pPr>
              <a:defRPr sz="2400">
                <a:latin typeface="Proxima Nova Rg" panose="02000506030000020004" pitchFamily="50" charset="0"/>
              </a:defRPr>
            </a:lvl3pPr>
            <a:lvl4pPr>
              <a:defRPr sz="2000">
                <a:latin typeface="Proxima Nova Rg" panose="02000506030000020004" pitchFamily="50" charset="0"/>
              </a:defRPr>
            </a:lvl4pPr>
            <a:lvl5pPr>
              <a:defRPr sz="2000">
                <a:latin typeface="Proxima Nova Rg" panose="02000506030000020004" pitchFamily="50" charset="0"/>
              </a:defRPr>
            </a:lvl5pPr>
            <a:lvl6pPr>
              <a:defRPr sz="2000"/>
            </a:lvl6pPr>
            <a:lvl7pPr>
              <a:defRPr sz="2000"/>
            </a:lvl7pPr>
            <a:lvl8pPr>
              <a:defRPr sz="2000"/>
            </a:lvl8pPr>
            <a:lvl9pPr>
              <a:defRPr sz="2000"/>
            </a:lvl9pPr>
          </a:lstStyle>
          <a:p>
            <a:pPr lvl="0"/>
            <a:r>
              <a:rPr lang="es-ES" dirty="0"/>
              <a:t>Nombre ponente</a:t>
            </a:r>
          </a:p>
        </p:txBody>
      </p:sp>
      <p:sp>
        <p:nvSpPr>
          <p:cNvPr id="13" name="Content Placeholder 2">
            <a:extLst>
              <a:ext uri="{FF2B5EF4-FFF2-40B4-BE49-F238E27FC236}">
                <a16:creationId xmlns:a16="http://schemas.microsoft.com/office/drawing/2014/main" id="{D5AE1103-5260-B487-94ED-09256AFB2963}"/>
              </a:ext>
            </a:extLst>
          </p:cNvPr>
          <p:cNvSpPr>
            <a:spLocks noGrp="1"/>
          </p:cNvSpPr>
          <p:nvPr>
            <p:ph idx="10" hasCustomPrompt="1"/>
          </p:nvPr>
        </p:nvSpPr>
        <p:spPr>
          <a:xfrm>
            <a:off x="2701835" y="4874509"/>
            <a:ext cx="6797039" cy="513625"/>
          </a:xfrm>
        </p:spPr>
        <p:txBody>
          <a:bodyPr/>
          <a:lstStyle>
            <a:lvl1pPr marL="0" indent="0" algn="ctr">
              <a:buNone/>
              <a:defRPr sz="3200" b="0">
                <a:solidFill>
                  <a:srgbClr val="186AAD"/>
                </a:solidFill>
                <a:latin typeface="Proxima Nova Rg" panose="02000506030000020004" pitchFamily="50" charset="0"/>
              </a:defRPr>
            </a:lvl1pPr>
            <a:lvl2pPr marL="457200" indent="0" algn="ctr">
              <a:buNone/>
              <a:defRPr sz="2800">
                <a:latin typeface="Proxima Nova Rg" panose="02000506030000020004" pitchFamily="50" charset="0"/>
              </a:defRPr>
            </a:lvl2pPr>
            <a:lvl3pPr>
              <a:defRPr sz="2400">
                <a:latin typeface="Proxima Nova Rg" panose="02000506030000020004" pitchFamily="50" charset="0"/>
              </a:defRPr>
            </a:lvl3pPr>
            <a:lvl4pPr>
              <a:defRPr sz="2000">
                <a:latin typeface="Proxima Nova Rg" panose="02000506030000020004" pitchFamily="50" charset="0"/>
              </a:defRPr>
            </a:lvl4pPr>
            <a:lvl5pPr>
              <a:defRPr sz="2000">
                <a:latin typeface="Proxima Nova Rg" panose="02000506030000020004" pitchFamily="50" charset="0"/>
              </a:defRPr>
            </a:lvl5pPr>
            <a:lvl6pPr>
              <a:defRPr sz="2000"/>
            </a:lvl6pPr>
            <a:lvl7pPr>
              <a:defRPr sz="2000"/>
            </a:lvl7pPr>
            <a:lvl8pPr>
              <a:defRPr sz="2000"/>
            </a:lvl8pPr>
            <a:lvl9pPr>
              <a:defRPr sz="2000"/>
            </a:lvl9pPr>
          </a:lstStyle>
          <a:p>
            <a:pPr lvl="0"/>
            <a:r>
              <a:rPr lang="es-ES" dirty="0"/>
              <a:t>Correo electrónico</a:t>
            </a:r>
          </a:p>
        </p:txBody>
      </p:sp>
      <p:sp>
        <p:nvSpPr>
          <p:cNvPr id="15" name="TextBox 14">
            <a:extLst>
              <a:ext uri="{FF2B5EF4-FFF2-40B4-BE49-F238E27FC236}">
                <a16:creationId xmlns:a16="http://schemas.microsoft.com/office/drawing/2014/main" id="{147B23A1-1893-ED95-6D93-1A86DAE82D2D}"/>
              </a:ext>
            </a:extLst>
          </p:cNvPr>
          <p:cNvSpPr txBox="1"/>
          <p:nvPr userDrawn="1"/>
        </p:nvSpPr>
        <p:spPr>
          <a:xfrm>
            <a:off x="422366" y="2588594"/>
            <a:ext cx="11347268" cy="1016755"/>
          </a:xfrm>
          <a:prstGeom prst="rect">
            <a:avLst/>
          </a:prstGeom>
          <a:noFill/>
        </p:spPr>
        <p:txBody>
          <a:bodyPr wrap="square">
            <a:spAutoFit/>
          </a:bodyPr>
          <a:lstStyle/>
          <a:p>
            <a:pPr algn="ctr"/>
            <a:r>
              <a:rPr lang="es-ES" sz="6000" b="1" kern="1200" dirty="0">
                <a:solidFill>
                  <a:srgbClr val="185F9B"/>
                </a:solidFill>
                <a:latin typeface="Proxima Nova Alt Bl" panose="02000506030000020004" pitchFamily="50" charset="0"/>
                <a:ea typeface="+mj-ea"/>
                <a:cs typeface="+mj-cs"/>
              </a:rPr>
              <a:t>Gracias por su atención!</a:t>
            </a:r>
            <a:endParaRPr lang="es-MX" sz="6000" b="1" kern="1200" dirty="0">
              <a:solidFill>
                <a:srgbClr val="185F9B"/>
              </a:solidFill>
              <a:latin typeface="Proxima Nova Alt Bl" panose="02000506030000020004" pitchFamily="50" charset="0"/>
              <a:ea typeface="+mj-ea"/>
              <a:cs typeface="+mj-cs"/>
            </a:endParaRPr>
          </a:p>
        </p:txBody>
      </p:sp>
    </p:spTree>
    <p:extLst>
      <p:ext uri="{BB962C8B-B14F-4D97-AF65-F5344CB8AC3E}">
        <p14:creationId xmlns:p14="http://schemas.microsoft.com/office/powerpoint/2010/main" val="3154286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86C7E-8621-E6FE-FE0A-F6D40F60EB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Click to edit Master title style</a:t>
            </a:r>
            <a:endParaRPr lang="es-MX"/>
          </a:p>
        </p:txBody>
      </p:sp>
      <p:sp>
        <p:nvSpPr>
          <p:cNvPr id="3" name="Text Placeholder 2">
            <a:extLst>
              <a:ext uri="{FF2B5EF4-FFF2-40B4-BE49-F238E27FC236}">
                <a16:creationId xmlns:a16="http://schemas.microsoft.com/office/drawing/2014/main" id="{5CE8BFCC-00AB-2312-2BA8-C9B2D3A9E7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s-MX"/>
          </a:p>
        </p:txBody>
      </p:sp>
      <p:sp>
        <p:nvSpPr>
          <p:cNvPr id="4" name="Date Placeholder 3">
            <a:extLst>
              <a:ext uri="{FF2B5EF4-FFF2-40B4-BE49-F238E27FC236}">
                <a16:creationId xmlns:a16="http://schemas.microsoft.com/office/drawing/2014/main" id="{5727B1ED-1FAB-79E9-10FC-2D0B1A6144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D74F1-855F-4821-BD5D-680D553F7DC4}" type="datetimeFigureOut">
              <a:rPr lang="es-MX" smtClean="0"/>
              <a:t>08/10/2024</a:t>
            </a:fld>
            <a:endParaRPr lang="es-MX"/>
          </a:p>
        </p:txBody>
      </p:sp>
      <p:sp>
        <p:nvSpPr>
          <p:cNvPr id="5" name="Footer Placeholder 4">
            <a:extLst>
              <a:ext uri="{FF2B5EF4-FFF2-40B4-BE49-F238E27FC236}">
                <a16:creationId xmlns:a16="http://schemas.microsoft.com/office/drawing/2014/main" id="{CEEEEAE2-26EE-A358-2CE0-517FAD5714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a:extLst>
              <a:ext uri="{FF2B5EF4-FFF2-40B4-BE49-F238E27FC236}">
                <a16:creationId xmlns:a16="http://schemas.microsoft.com/office/drawing/2014/main" id="{11723FEE-CFAD-4A43-99AA-B614D87B3D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BE187-C13F-4B89-BBFD-05A942897C63}" type="slidenum">
              <a:rPr lang="es-MX" smtClean="0"/>
              <a:t>‹Nº›</a:t>
            </a:fld>
            <a:endParaRPr lang="es-MX"/>
          </a:p>
        </p:txBody>
      </p:sp>
    </p:spTree>
    <p:extLst>
      <p:ext uri="{BB962C8B-B14F-4D97-AF65-F5344CB8AC3E}">
        <p14:creationId xmlns:p14="http://schemas.microsoft.com/office/powerpoint/2010/main" val="2956752806"/>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6"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B773A5A-C90D-48B6-4F08-7D4406DAF9E8}"/>
              </a:ext>
            </a:extLst>
          </p:cNvPr>
          <p:cNvSpPr>
            <a:spLocks noGrp="1"/>
          </p:cNvSpPr>
          <p:nvPr>
            <p:ph type="subTitle" idx="1"/>
          </p:nvPr>
        </p:nvSpPr>
        <p:spPr>
          <a:xfrm>
            <a:off x="5068390" y="1446245"/>
            <a:ext cx="6479176" cy="4179492"/>
          </a:xfrm>
        </p:spPr>
        <p:txBody>
          <a:bodyPr anchor="ctr"/>
          <a:lstStyle/>
          <a:p>
            <a:pPr algn="ctr"/>
            <a:r>
              <a:rPr lang="es-NI" dirty="0"/>
              <a:t>Métodos grupales en la era digital: herramientas útiles para la investigación</a:t>
            </a:r>
            <a:endParaRPr lang="es-MX" dirty="0"/>
          </a:p>
        </p:txBody>
      </p:sp>
    </p:spTree>
    <p:extLst>
      <p:ext uri="{BB962C8B-B14F-4D97-AF65-F5344CB8AC3E}">
        <p14:creationId xmlns:p14="http://schemas.microsoft.com/office/powerpoint/2010/main" val="1747695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5971D5-2467-686C-7C71-4AE6516FD276}"/>
              </a:ext>
            </a:extLst>
          </p:cNvPr>
          <p:cNvSpPr>
            <a:spLocks noGrp="1"/>
          </p:cNvSpPr>
          <p:nvPr>
            <p:ph type="title"/>
          </p:nvPr>
        </p:nvSpPr>
        <p:spPr>
          <a:xfrm>
            <a:off x="2475844" y="1390235"/>
            <a:ext cx="9176225" cy="860461"/>
          </a:xfrm>
        </p:spPr>
        <p:txBody>
          <a:bodyPr>
            <a:normAutofit fontScale="90000"/>
          </a:bodyPr>
          <a:lstStyle/>
          <a:p>
            <a:r>
              <a:rPr lang="es-MX" dirty="0"/>
              <a:t>Dr. Mario Miguel Cienfuegos Narváez</a:t>
            </a:r>
            <a:br>
              <a:rPr lang="es-MX" dirty="0"/>
            </a:br>
            <a:endParaRPr lang="es-MX" dirty="0"/>
          </a:p>
        </p:txBody>
      </p:sp>
      <p:pic>
        <p:nvPicPr>
          <p:cNvPr id="3" name="Marcador de contenido 2" descr="Hombre sonriendo con lentes&#10;&#10;Descripción generada automáticamente">
            <a:extLst>
              <a:ext uri="{FF2B5EF4-FFF2-40B4-BE49-F238E27FC236}">
                <a16:creationId xmlns:a16="http://schemas.microsoft.com/office/drawing/2014/main" id="{F0D1BBF9-E004-BA9A-C0FE-7C99D7A22A5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127375" y="3656013"/>
            <a:ext cx="1390650" cy="1924050"/>
          </a:xfrm>
        </p:spPr>
      </p:pic>
      <p:sp>
        <p:nvSpPr>
          <p:cNvPr id="6" name="Content Placeholder 5">
            <a:extLst>
              <a:ext uri="{FF2B5EF4-FFF2-40B4-BE49-F238E27FC236}">
                <a16:creationId xmlns:a16="http://schemas.microsoft.com/office/drawing/2014/main" id="{ED5234A4-D1C1-876E-415A-FCBA0F03CF57}"/>
              </a:ext>
            </a:extLst>
          </p:cNvPr>
          <p:cNvSpPr>
            <a:spLocks noGrp="1"/>
          </p:cNvSpPr>
          <p:nvPr>
            <p:ph sz="half" idx="13"/>
          </p:nvPr>
        </p:nvSpPr>
        <p:spPr>
          <a:xfrm>
            <a:off x="5212483" y="3468275"/>
            <a:ext cx="6439586" cy="2075183"/>
          </a:xfrm>
        </p:spPr>
        <p:txBody>
          <a:bodyPr>
            <a:normAutofit lnSpcReduction="10000"/>
          </a:bodyPr>
          <a:lstStyle/>
          <a:p>
            <a:pPr algn="just">
              <a:lnSpc>
                <a:spcPct val="170000"/>
              </a:lnSpc>
            </a:pPr>
            <a:r>
              <a:rPr lang="es-NI" sz="1000" dirty="0"/>
              <a:t>Dr. en Historia con mención en Estudios Regionales y Locales Transdisciplinarios, (UNAN-Managua 2018), Maestría en Antropología y liderazgo social, (2014), Licenciatura en Antropología (2004). Con estudios de Posgrado en Historia Oral, diplomado en Gestión de Riesgo y Cambio Climático, Ex becario de pasantías internacionales con la Red MACRO-Universidades 2014 en la Universidad Nacional de Colombia, Investigador de Campo en la Costa Caribe Norte, Análisis de proyecto Universidad en el Campo (UNICAM) Sistematización de experiencias en comunidades campesinas del trópico seco del pacífico de Nicaragua, Publicaciones en revista nacionales e internacionales. Acompañante de procesos de virtualización de asignaturas.</a:t>
            </a:r>
            <a:endParaRPr lang="es-MX" sz="1000" dirty="0"/>
          </a:p>
        </p:txBody>
      </p:sp>
      <p:sp>
        <p:nvSpPr>
          <p:cNvPr id="7" name="Content Placeholder 6">
            <a:extLst>
              <a:ext uri="{FF2B5EF4-FFF2-40B4-BE49-F238E27FC236}">
                <a16:creationId xmlns:a16="http://schemas.microsoft.com/office/drawing/2014/main" id="{6AAA0C1A-8DEB-798D-2F66-3499F59F3224}"/>
              </a:ext>
            </a:extLst>
          </p:cNvPr>
          <p:cNvSpPr>
            <a:spLocks noGrp="1"/>
          </p:cNvSpPr>
          <p:nvPr>
            <p:ph sz="half" idx="14"/>
          </p:nvPr>
        </p:nvSpPr>
        <p:spPr/>
        <p:txBody>
          <a:bodyPr/>
          <a:lstStyle/>
          <a:p>
            <a:r>
              <a:rPr lang="es-MX" dirty="0"/>
              <a:t>UNAN - Managua</a:t>
            </a:r>
          </a:p>
        </p:txBody>
      </p:sp>
      <p:sp>
        <p:nvSpPr>
          <p:cNvPr id="8" name="Content Placeholder 7">
            <a:extLst>
              <a:ext uri="{FF2B5EF4-FFF2-40B4-BE49-F238E27FC236}">
                <a16:creationId xmlns:a16="http://schemas.microsoft.com/office/drawing/2014/main" id="{205E0533-72BA-8362-BBB7-A3FFCDDA3841}"/>
              </a:ext>
            </a:extLst>
          </p:cNvPr>
          <p:cNvSpPr>
            <a:spLocks noGrp="1"/>
          </p:cNvSpPr>
          <p:nvPr>
            <p:ph sz="half" idx="15"/>
          </p:nvPr>
        </p:nvSpPr>
        <p:spPr/>
        <p:txBody>
          <a:bodyPr/>
          <a:lstStyle/>
          <a:p>
            <a:r>
              <a:rPr lang="es-MX" dirty="0"/>
              <a:t>mcienfuegos@unan.edu.ni</a:t>
            </a:r>
          </a:p>
        </p:txBody>
      </p:sp>
    </p:spTree>
    <p:extLst>
      <p:ext uri="{BB962C8B-B14F-4D97-AF65-F5344CB8AC3E}">
        <p14:creationId xmlns:p14="http://schemas.microsoft.com/office/powerpoint/2010/main" val="3041421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FF85-552B-AECF-903F-0CA44E2FD6C6}"/>
              </a:ext>
            </a:extLst>
          </p:cNvPr>
          <p:cNvSpPr>
            <a:spLocks noGrp="1"/>
          </p:cNvSpPr>
          <p:nvPr>
            <p:ph type="title"/>
          </p:nvPr>
        </p:nvSpPr>
        <p:spPr>
          <a:xfrm>
            <a:off x="838200" y="1185215"/>
            <a:ext cx="10515600" cy="905691"/>
          </a:xfrm>
        </p:spPr>
        <p:txBody>
          <a:bodyPr/>
          <a:lstStyle/>
          <a:p>
            <a:r>
              <a:rPr lang="es-MX" dirty="0"/>
              <a:t>Idea central</a:t>
            </a:r>
          </a:p>
        </p:txBody>
      </p:sp>
      <p:grpSp>
        <p:nvGrpSpPr>
          <p:cNvPr id="39" name="Grupo 38">
            <a:extLst>
              <a:ext uri="{FF2B5EF4-FFF2-40B4-BE49-F238E27FC236}">
                <a16:creationId xmlns:a16="http://schemas.microsoft.com/office/drawing/2014/main" id="{091CAD80-5F00-C6E8-0964-EFCD9FDDD33A}"/>
              </a:ext>
            </a:extLst>
          </p:cNvPr>
          <p:cNvGrpSpPr/>
          <p:nvPr/>
        </p:nvGrpSpPr>
        <p:grpSpPr>
          <a:xfrm>
            <a:off x="1689267" y="2260506"/>
            <a:ext cx="7014277" cy="3427918"/>
            <a:chOff x="477384" y="1493744"/>
            <a:chExt cx="8189232" cy="3066934"/>
          </a:xfrm>
        </p:grpSpPr>
        <p:grpSp>
          <p:nvGrpSpPr>
            <p:cNvPr id="40" name="Group 7">
              <a:extLst>
                <a:ext uri="{FF2B5EF4-FFF2-40B4-BE49-F238E27FC236}">
                  <a16:creationId xmlns:a16="http://schemas.microsoft.com/office/drawing/2014/main" id="{124241BC-8E53-9EAE-E154-98F0DA7E51AE}"/>
                </a:ext>
              </a:extLst>
            </p:cNvPr>
            <p:cNvGrpSpPr/>
            <p:nvPr/>
          </p:nvGrpSpPr>
          <p:grpSpPr>
            <a:xfrm>
              <a:off x="2818629" y="1536342"/>
              <a:ext cx="3516147" cy="3024336"/>
              <a:chOff x="2695632" y="1419622"/>
              <a:chExt cx="3767301" cy="3240360"/>
            </a:xfrm>
          </p:grpSpPr>
          <p:sp>
            <p:nvSpPr>
              <p:cNvPr id="53" name="Oval 3">
                <a:extLst>
                  <a:ext uri="{FF2B5EF4-FFF2-40B4-BE49-F238E27FC236}">
                    <a16:creationId xmlns:a16="http://schemas.microsoft.com/office/drawing/2014/main" id="{F100ED4E-84BE-6F04-9EB4-FF684DB2B463}"/>
                  </a:ext>
                </a:extLst>
              </p:cNvPr>
              <p:cNvSpPr/>
              <p:nvPr/>
            </p:nvSpPr>
            <p:spPr>
              <a:xfrm>
                <a:off x="3056064" y="1495398"/>
                <a:ext cx="3024336" cy="3024336"/>
              </a:xfrm>
              <a:prstGeom prst="ellipse">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4" name="Rectangle 16">
                <a:extLst>
                  <a:ext uri="{FF2B5EF4-FFF2-40B4-BE49-F238E27FC236}">
                    <a16:creationId xmlns:a16="http://schemas.microsoft.com/office/drawing/2014/main" id="{349CE740-0906-F40E-F89D-817BF503BA12}"/>
                  </a:ext>
                </a:extLst>
              </p:cNvPr>
              <p:cNvSpPr/>
              <p:nvPr/>
            </p:nvSpPr>
            <p:spPr>
              <a:xfrm rot="2700000">
                <a:off x="4174633" y="2301917"/>
                <a:ext cx="787199" cy="1411298"/>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Oval 4">
                <a:extLst>
                  <a:ext uri="{FF2B5EF4-FFF2-40B4-BE49-F238E27FC236}">
                    <a16:creationId xmlns:a16="http://schemas.microsoft.com/office/drawing/2014/main" id="{ED193A0D-8317-021E-E175-2BED7A84D9F8}"/>
                  </a:ext>
                </a:extLst>
              </p:cNvPr>
              <p:cNvSpPr/>
              <p:nvPr/>
            </p:nvSpPr>
            <p:spPr>
              <a:xfrm>
                <a:off x="3297560" y="1419622"/>
                <a:ext cx="914400" cy="914400"/>
              </a:xfrm>
              <a:prstGeom prst="ellipse">
                <a:avLst/>
              </a:prstGeom>
              <a:solidFill>
                <a:srgbClr val="2A615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6" name="Oval 8">
                <a:extLst>
                  <a:ext uri="{FF2B5EF4-FFF2-40B4-BE49-F238E27FC236}">
                    <a16:creationId xmlns:a16="http://schemas.microsoft.com/office/drawing/2014/main" id="{6A5F4444-5AA9-3D9F-9CC7-32B58B765D0E}"/>
                  </a:ext>
                </a:extLst>
              </p:cNvPr>
              <p:cNvSpPr/>
              <p:nvPr/>
            </p:nvSpPr>
            <p:spPr>
              <a:xfrm>
                <a:off x="2695632" y="2552144"/>
                <a:ext cx="914400" cy="914400"/>
              </a:xfrm>
              <a:prstGeom prst="ellipse">
                <a:avLst/>
              </a:prstGeom>
              <a:solidFill>
                <a:srgbClr val="0C9F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7" name="Oval 9">
                <a:extLst>
                  <a:ext uri="{FF2B5EF4-FFF2-40B4-BE49-F238E27FC236}">
                    <a16:creationId xmlns:a16="http://schemas.microsoft.com/office/drawing/2014/main" id="{9C7C92DA-4BB5-AB06-3189-F9A9908AAB73}"/>
                  </a:ext>
                </a:extLst>
              </p:cNvPr>
              <p:cNvSpPr/>
              <p:nvPr/>
            </p:nvSpPr>
            <p:spPr>
              <a:xfrm>
                <a:off x="3297560" y="3745582"/>
                <a:ext cx="914400" cy="914400"/>
              </a:xfrm>
              <a:prstGeom prst="ellipse">
                <a:avLst/>
              </a:prstGeom>
              <a:solidFill>
                <a:srgbClr val="7EA21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8" name="Oval 10">
                <a:extLst>
                  <a:ext uri="{FF2B5EF4-FFF2-40B4-BE49-F238E27FC236}">
                    <a16:creationId xmlns:a16="http://schemas.microsoft.com/office/drawing/2014/main" id="{C536A1E4-0E99-3E64-8C70-72D34E857057}"/>
                  </a:ext>
                </a:extLst>
              </p:cNvPr>
              <p:cNvSpPr/>
              <p:nvPr/>
            </p:nvSpPr>
            <p:spPr>
              <a:xfrm>
                <a:off x="4932040" y="3745582"/>
                <a:ext cx="914400" cy="914400"/>
              </a:xfrm>
              <a:prstGeom prst="ellipse">
                <a:avLst/>
              </a:prstGeom>
              <a:solidFill>
                <a:srgbClr val="F191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9" name="Oval 11">
                <a:extLst>
                  <a:ext uri="{FF2B5EF4-FFF2-40B4-BE49-F238E27FC236}">
                    <a16:creationId xmlns:a16="http://schemas.microsoft.com/office/drawing/2014/main" id="{47D96E14-6CBD-0E09-4023-0A29E94A9B8D}"/>
                  </a:ext>
                </a:extLst>
              </p:cNvPr>
              <p:cNvSpPr/>
              <p:nvPr/>
            </p:nvSpPr>
            <p:spPr>
              <a:xfrm>
                <a:off x="5548533" y="2552144"/>
                <a:ext cx="914400" cy="914400"/>
              </a:xfrm>
              <a:prstGeom prst="ellipse">
                <a:avLst/>
              </a:prstGeom>
              <a:solidFill>
                <a:srgbClr val="185F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0" name="Oval 12">
                <a:extLst>
                  <a:ext uri="{FF2B5EF4-FFF2-40B4-BE49-F238E27FC236}">
                    <a16:creationId xmlns:a16="http://schemas.microsoft.com/office/drawing/2014/main" id="{6B03CD87-EC55-2C6E-AF30-E0E9EA15A36C}"/>
                  </a:ext>
                </a:extLst>
              </p:cNvPr>
              <p:cNvSpPr/>
              <p:nvPr/>
            </p:nvSpPr>
            <p:spPr>
              <a:xfrm>
                <a:off x="4932040" y="1419622"/>
                <a:ext cx="914400" cy="914400"/>
              </a:xfrm>
              <a:prstGeom prst="ellipse">
                <a:avLst/>
              </a:prstGeom>
              <a:solidFill>
                <a:srgbClr val="E601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41" name="TextBox 34">
              <a:extLst>
                <a:ext uri="{FF2B5EF4-FFF2-40B4-BE49-F238E27FC236}">
                  <a16:creationId xmlns:a16="http://schemas.microsoft.com/office/drawing/2014/main" id="{DE18EF2A-1535-61E0-81D4-4FE1E15CDDD7}"/>
                </a:ext>
              </a:extLst>
            </p:cNvPr>
            <p:cNvSpPr txBox="1"/>
            <p:nvPr/>
          </p:nvSpPr>
          <p:spPr>
            <a:xfrm>
              <a:off x="6228185" y="1493744"/>
              <a:ext cx="1931191" cy="357976"/>
            </a:xfrm>
            <a:prstGeom prst="rect">
              <a:avLst/>
            </a:prstGeom>
            <a:noFill/>
          </p:spPr>
          <p:txBody>
            <a:bodyPr wrap="square" rtlCol="0">
              <a:spAutoFit/>
            </a:bodyPr>
            <a:lstStyle/>
            <a:p>
              <a:r>
                <a:rPr lang="en-US" altLang="ko-KR" sz="2000" b="1" dirty="0" err="1">
                  <a:solidFill>
                    <a:schemeClr val="tx1">
                      <a:lumMod val="75000"/>
                      <a:lumOff val="25000"/>
                    </a:schemeClr>
                  </a:solidFill>
                  <a:latin typeface="Proxima Nova Rg" panose="02000506030000020004" charset="0"/>
                  <a:cs typeface="Arial" pitchFamily="34" charset="0"/>
                </a:rPr>
                <a:t>Agilización</a:t>
              </a:r>
              <a:r>
                <a:rPr lang="en-US" altLang="ko-KR" sz="1200" b="1" dirty="0">
                  <a:solidFill>
                    <a:schemeClr val="tx1">
                      <a:lumMod val="75000"/>
                      <a:lumOff val="25000"/>
                    </a:schemeClr>
                  </a:solidFill>
                  <a:latin typeface="Proxima Nova Rg" panose="02000506030000020004" charset="0"/>
                  <a:cs typeface="Arial" pitchFamily="34" charset="0"/>
                </a:rPr>
                <a:t> </a:t>
              </a:r>
              <a:endParaRPr lang="ko-KR" altLang="en-US" sz="1200" b="1" dirty="0">
                <a:solidFill>
                  <a:schemeClr val="tx1">
                    <a:lumMod val="75000"/>
                    <a:lumOff val="25000"/>
                  </a:schemeClr>
                </a:solidFill>
                <a:latin typeface="Proxima Nova Rg" panose="02000506030000020004" charset="0"/>
                <a:cs typeface="Arial" pitchFamily="34" charset="0"/>
              </a:endParaRPr>
            </a:p>
          </p:txBody>
        </p:sp>
        <p:sp>
          <p:nvSpPr>
            <p:cNvPr id="42" name="TextBox 37">
              <a:extLst>
                <a:ext uri="{FF2B5EF4-FFF2-40B4-BE49-F238E27FC236}">
                  <a16:creationId xmlns:a16="http://schemas.microsoft.com/office/drawing/2014/main" id="{966BF9B7-9E84-48D4-B9C5-176DBD1DB8EB}"/>
                </a:ext>
              </a:extLst>
            </p:cNvPr>
            <p:cNvSpPr txBox="1"/>
            <p:nvPr/>
          </p:nvSpPr>
          <p:spPr>
            <a:xfrm>
              <a:off x="6735425" y="2644815"/>
              <a:ext cx="1931191" cy="357976"/>
            </a:xfrm>
            <a:prstGeom prst="rect">
              <a:avLst/>
            </a:prstGeom>
            <a:noFill/>
          </p:spPr>
          <p:txBody>
            <a:bodyPr wrap="square" rtlCol="0">
              <a:spAutoFit/>
            </a:bodyPr>
            <a:lstStyle/>
            <a:p>
              <a:r>
                <a:rPr lang="en-US" altLang="ko-KR" sz="2000" b="1" dirty="0" err="1">
                  <a:solidFill>
                    <a:schemeClr val="tx1">
                      <a:lumMod val="75000"/>
                      <a:lumOff val="25000"/>
                    </a:schemeClr>
                  </a:solidFill>
                  <a:latin typeface="Proxima Nova Rg" panose="02000506030000020004" charset="0"/>
                  <a:cs typeface="Arial" pitchFamily="34" charset="0"/>
                </a:rPr>
                <a:t>Interacción</a:t>
              </a:r>
              <a:r>
                <a:rPr lang="en-US" altLang="ko-KR" sz="1200" b="1" dirty="0">
                  <a:solidFill>
                    <a:schemeClr val="tx1">
                      <a:lumMod val="75000"/>
                      <a:lumOff val="25000"/>
                    </a:schemeClr>
                  </a:solidFill>
                  <a:latin typeface="Proxima Nova Rg" panose="02000506030000020004" charset="0"/>
                  <a:cs typeface="Arial" pitchFamily="34" charset="0"/>
                </a:rPr>
                <a:t> </a:t>
              </a:r>
              <a:endParaRPr lang="ko-KR" altLang="en-US" sz="1200" b="1" dirty="0">
                <a:solidFill>
                  <a:schemeClr val="tx1">
                    <a:lumMod val="75000"/>
                    <a:lumOff val="25000"/>
                  </a:schemeClr>
                </a:solidFill>
                <a:latin typeface="Proxima Nova Rg" panose="02000506030000020004" charset="0"/>
                <a:cs typeface="Arial" pitchFamily="34" charset="0"/>
              </a:endParaRPr>
            </a:p>
          </p:txBody>
        </p:sp>
        <p:sp>
          <p:nvSpPr>
            <p:cNvPr id="43" name="TextBox 40">
              <a:extLst>
                <a:ext uri="{FF2B5EF4-FFF2-40B4-BE49-F238E27FC236}">
                  <a16:creationId xmlns:a16="http://schemas.microsoft.com/office/drawing/2014/main" id="{DE4B5123-1C3F-D17D-AFBD-3ECB5D0C7231}"/>
                </a:ext>
              </a:extLst>
            </p:cNvPr>
            <p:cNvSpPr txBox="1"/>
            <p:nvPr/>
          </p:nvSpPr>
          <p:spPr>
            <a:xfrm>
              <a:off x="6247864" y="3795886"/>
              <a:ext cx="2147643" cy="357976"/>
            </a:xfrm>
            <a:prstGeom prst="rect">
              <a:avLst/>
            </a:prstGeom>
            <a:noFill/>
          </p:spPr>
          <p:txBody>
            <a:bodyPr wrap="square" rtlCol="0">
              <a:spAutoFit/>
            </a:bodyPr>
            <a:lstStyle/>
            <a:p>
              <a:r>
                <a:rPr lang="en-US" altLang="ko-KR" sz="2000" b="1" dirty="0" err="1">
                  <a:solidFill>
                    <a:schemeClr val="tx1">
                      <a:lumMod val="75000"/>
                      <a:lumOff val="25000"/>
                    </a:schemeClr>
                  </a:solidFill>
                  <a:latin typeface="Proxima Nova Rg" panose="02000506030000020004" charset="0"/>
                  <a:cs typeface="Arial" pitchFamily="34" charset="0"/>
                </a:rPr>
                <a:t>Incorporación</a:t>
              </a:r>
              <a:r>
                <a:rPr lang="en-US" altLang="ko-KR" sz="1200" b="1" dirty="0">
                  <a:solidFill>
                    <a:schemeClr val="tx1">
                      <a:lumMod val="75000"/>
                      <a:lumOff val="25000"/>
                    </a:schemeClr>
                  </a:solidFill>
                  <a:latin typeface="Proxima Nova Rg" panose="02000506030000020004" charset="0"/>
                  <a:cs typeface="Arial" pitchFamily="34" charset="0"/>
                </a:rPr>
                <a:t> </a:t>
              </a:r>
              <a:endParaRPr lang="ko-KR" altLang="en-US" sz="1200" b="1" dirty="0">
                <a:solidFill>
                  <a:schemeClr val="tx1">
                    <a:lumMod val="75000"/>
                    <a:lumOff val="25000"/>
                  </a:schemeClr>
                </a:solidFill>
                <a:latin typeface="Proxima Nova Rg" panose="02000506030000020004" charset="0"/>
                <a:cs typeface="Arial" pitchFamily="34" charset="0"/>
              </a:endParaRPr>
            </a:p>
          </p:txBody>
        </p:sp>
        <p:sp>
          <p:nvSpPr>
            <p:cNvPr id="44" name="TextBox 43">
              <a:extLst>
                <a:ext uri="{FF2B5EF4-FFF2-40B4-BE49-F238E27FC236}">
                  <a16:creationId xmlns:a16="http://schemas.microsoft.com/office/drawing/2014/main" id="{5E3F4182-4C31-0BA3-D728-8C44248AC572}"/>
                </a:ext>
              </a:extLst>
            </p:cNvPr>
            <p:cNvSpPr txBox="1"/>
            <p:nvPr/>
          </p:nvSpPr>
          <p:spPr>
            <a:xfrm>
              <a:off x="964946" y="1497546"/>
              <a:ext cx="1931191" cy="413048"/>
            </a:xfrm>
            <a:prstGeom prst="rect">
              <a:avLst/>
            </a:prstGeom>
            <a:noFill/>
          </p:spPr>
          <p:txBody>
            <a:bodyPr wrap="square" rtlCol="0">
              <a:spAutoFit/>
            </a:bodyPr>
            <a:lstStyle/>
            <a:p>
              <a:pPr algn="r"/>
              <a:r>
                <a:rPr lang="en-US" altLang="ko-KR" sz="2000" b="1" dirty="0" err="1">
                  <a:solidFill>
                    <a:schemeClr val="tx1">
                      <a:lumMod val="75000"/>
                      <a:lumOff val="25000"/>
                    </a:schemeClr>
                  </a:solidFill>
                  <a:latin typeface="Proxima Nova Rg" panose="02000506030000020004" charset="0"/>
                  <a:cs typeface="Arial" pitchFamily="34" charset="0"/>
                </a:rPr>
                <a:t>Viabilidad</a:t>
              </a:r>
              <a:r>
                <a:rPr lang="en-US" altLang="ko-KR" sz="2400" b="1" dirty="0">
                  <a:solidFill>
                    <a:schemeClr val="tx1">
                      <a:lumMod val="75000"/>
                      <a:lumOff val="25000"/>
                    </a:schemeClr>
                  </a:solidFill>
                  <a:latin typeface="Proxima Nova Rg" panose="02000506030000020004" charset="0"/>
                  <a:cs typeface="Arial" pitchFamily="34" charset="0"/>
                </a:rPr>
                <a:t> </a:t>
              </a:r>
              <a:endParaRPr lang="ko-KR" altLang="en-US" sz="2400" b="1" dirty="0">
                <a:solidFill>
                  <a:schemeClr val="tx1">
                    <a:lumMod val="75000"/>
                    <a:lumOff val="25000"/>
                  </a:schemeClr>
                </a:solidFill>
                <a:latin typeface="Proxima Nova Rg" panose="02000506030000020004" charset="0"/>
                <a:cs typeface="Arial" pitchFamily="34" charset="0"/>
              </a:endParaRPr>
            </a:p>
          </p:txBody>
        </p:sp>
        <p:sp>
          <p:nvSpPr>
            <p:cNvPr id="45" name="TextBox 46">
              <a:extLst>
                <a:ext uri="{FF2B5EF4-FFF2-40B4-BE49-F238E27FC236}">
                  <a16:creationId xmlns:a16="http://schemas.microsoft.com/office/drawing/2014/main" id="{C97060AE-4FC6-397C-94A7-F249595A6DCF}"/>
                </a:ext>
              </a:extLst>
            </p:cNvPr>
            <p:cNvSpPr txBox="1"/>
            <p:nvPr/>
          </p:nvSpPr>
          <p:spPr>
            <a:xfrm>
              <a:off x="477384" y="2648617"/>
              <a:ext cx="1931191" cy="357976"/>
            </a:xfrm>
            <a:prstGeom prst="rect">
              <a:avLst/>
            </a:prstGeom>
            <a:noFill/>
          </p:spPr>
          <p:txBody>
            <a:bodyPr wrap="square" rtlCol="0">
              <a:spAutoFit/>
            </a:bodyPr>
            <a:lstStyle/>
            <a:p>
              <a:pPr algn="r"/>
              <a:r>
                <a:rPr lang="en-US" altLang="ko-KR" sz="2000" b="1" dirty="0" err="1">
                  <a:solidFill>
                    <a:schemeClr val="tx1">
                      <a:lumMod val="75000"/>
                      <a:lumOff val="25000"/>
                    </a:schemeClr>
                  </a:solidFill>
                  <a:latin typeface="Proxima Nova Rg" panose="02000506030000020004" charset="0"/>
                  <a:cs typeface="Arial" pitchFamily="34" charset="0"/>
                </a:rPr>
                <a:t>Flexibilidad</a:t>
              </a:r>
              <a:r>
                <a:rPr lang="en-US" altLang="ko-KR" sz="1200" b="1" dirty="0">
                  <a:solidFill>
                    <a:schemeClr val="tx1">
                      <a:lumMod val="75000"/>
                      <a:lumOff val="25000"/>
                    </a:schemeClr>
                  </a:solidFill>
                  <a:latin typeface="Proxima Nova Rg" panose="02000506030000020004" charset="0"/>
                  <a:cs typeface="Arial" pitchFamily="34" charset="0"/>
                </a:rPr>
                <a:t> </a:t>
              </a:r>
              <a:endParaRPr lang="ko-KR" altLang="en-US" sz="1200" b="1" dirty="0">
                <a:solidFill>
                  <a:schemeClr val="tx1">
                    <a:lumMod val="75000"/>
                    <a:lumOff val="25000"/>
                  </a:schemeClr>
                </a:solidFill>
                <a:latin typeface="Proxima Nova Rg" panose="02000506030000020004" charset="0"/>
                <a:cs typeface="Arial" pitchFamily="34" charset="0"/>
              </a:endParaRPr>
            </a:p>
          </p:txBody>
        </p:sp>
        <p:sp>
          <p:nvSpPr>
            <p:cNvPr id="46" name="TextBox 49">
              <a:extLst>
                <a:ext uri="{FF2B5EF4-FFF2-40B4-BE49-F238E27FC236}">
                  <a16:creationId xmlns:a16="http://schemas.microsoft.com/office/drawing/2014/main" id="{E8184973-4CC3-1E20-63D0-3738BC6453B5}"/>
                </a:ext>
              </a:extLst>
            </p:cNvPr>
            <p:cNvSpPr txBox="1"/>
            <p:nvPr/>
          </p:nvSpPr>
          <p:spPr>
            <a:xfrm>
              <a:off x="623109" y="3799688"/>
              <a:ext cx="2292708" cy="357976"/>
            </a:xfrm>
            <a:prstGeom prst="rect">
              <a:avLst/>
            </a:prstGeom>
            <a:noFill/>
          </p:spPr>
          <p:txBody>
            <a:bodyPr wrap="square" rtlCol="0">
              <a:spAutoFit/>
            </a:bodyPr>
            <a:lstStyle/>
            <a:p>
              <a:pPr algn="r"/>
              <a:r>
                <a:rPr lang="en-US" altLang="ko-KR" sz="2000" b="1" dirty="0" err="1">
                  <a:solidFill>
                    <a:schemeClr val="tx1">
                      <a:lumMod val="75000"/>
                      <a:lumOff val="25000"/>
                    </a:schemeClr>
                  </a:solidFill>
                  <a:latin typeface="Proxima Nova Rg" panose="02000506030000020004" charset="0"/>
                  <a:cs typeface="Arial" pitchFamily="34" charset="0"/>
                </a:rPr>
                <a:t>Disponibilidad</a:t>
              </a:r>
              <a:r>
                <a:rPr lang="en-US" altLang="ko-KR" sz="1200" b="1" dirty="0">
                  <a:solidFill>
                    <a:schemeClr val="tx1">
                      <a:lumMod val="75000"/>
                      <a:lumOff val="25000"/>
                    </a:schemeClr>
                  </a:solidFill>
                  <a:latin typeface="Proxima Nova Rg" panose="02000506030000020004" charset="0"/>
                  <a:cs typeface="Arial" pitchFamily="34" charset="0"/>
                </a:rPr>
                <a:t> </a:t>
              </a:r>
              <a:endParaRPr lang="ko-KR" altLang="en-US" sz="1200" b="1" dirty="0">
                <a:solidFill>
                  <a:schemeClr val="tx1">
                    <a:lumMod val="75000"/>
                    <a:lumOff val="25000"/>
                  </a:schemeClr>
                </a:solidFill>
                <a:latin typeface="Proxima Nova Rg" panose="02000506030000020004" charset="0"/>
                <a:cs typeface="Arial" pitchFamily="34" charset="0"/>
              </a:endParaRPr>
            </a:p>
          </p:txBody>
        </p:sp>
        <p:sp>
          <p:nvSpPr>
            <p:cNvPr id="47" name="Oval 21">
              <a:extLst>
                <a:ext uri="{FF2B5EF4-FFF2-40B4-BE49-F238E27FC236}">
                  <a16:creationId xmlns:a16="http://schemas.microsoft.com/office/drawing/2014/main" id="{1749FEBB-8F50-C105-65E4-C0ACA37ED485}"/>
                </a:ext>
              </a:extLst>
            </p:cNvPr>
            <p:cNvSpPr>
              <a:spLocks noChangeAspect="1"/>
            </p:cNvSpPr>
            <p:nvPr/>
          </p:nvSpPr>
          <p:spPr>
            <a:xfrm>
              <a:off x="5716056" y="2802758"/>
              <a:ext cx="396750" cy="40006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8" name="Rectangle 9">
              <a:extLst>
                <a:ext uri="{FF2B5EF4-FFF2-40B4-BE49-F238E27FC236}">
                  <a16:creationId xmlns:a16="http://schemas.microsoft.com/office/drawing/2014/main" id="{2554E405-BB40-BC0C-5234-067D0D74C70E}"/>
                </a:ext>
              </a:extLst>
            </p:cNvPr>
            <p:cNvSpPr/>
            <p:nvPr/>
          </p:nvSpPr>
          <p:spPr>
            <a:xfrm>
              <a:off x="3067102" y="2853229"/>
              <a:ext cx="356493" cy="33370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Rectangle 23">
              <a:extLst>
                <a:ext uri="{FF2B5EF4-FFF2-40B4-BE49-F238E27FC236}">
                  <a16:creationId xmlns:a16="http://schemas.microsoft.com/office/drawing/2014/main" id="{9243EBFE-030B-2647-943D-482DAA9A7FE3}"/>
                </a:ext>
              </a:extLst>
            </p:cNvPr>
            <p:cNvSpPr/>
            <p:nvPr/>
          </p:nvSpPr>
          <p:spPr>
            <a:xfrm>
              <a:off x="5121186" y="1809381"/>
              <a:ext cx="422954" cy="248792"/>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Rectangle 30">
              <a:extLst>
                <a:ext uri="{FF2B5EF4-FFF2-40B4-BE49-F238E27FC236}">
                  <a16:creationId xmlns:a16="http://schemas.microsoft.com/office/drawing/2014/main" id="{4805A382-C182-78D1-B252-C3A2EDFDC2FF}"/>
                </a:ext>
              </a:extLst>
            </p:cNvPr>
            <p:cNvSpPr/>
            <p:nvPr/>
          </p:nvSpPr>
          <p:spPr>
            <a:xfrm>
              <a:off x="3636702" y="1774545"/>
              <a:ext cx="319399" cy="31846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1" name="Oval 7">
              <a:extLst>
                <a:ext uri="{FF2B5EF4-FFF2-40B4-BE49-F238E27FC236}">
                  <a16:creationId xmlns:a16="http://schemas.microsoft.com/office/drawing/2014/main" id="{355EA10E-08EA-32A6-9282-D3D331241BF7}"/>
                </a:ext>
              </a:extLst>
            </p:cNvPr>
            <p:cNvSpPr/>
            <p:nvPr/>
          </p:nvSpPr>
          <p:spPr>
            <a:xfrm>
              <a:off x="3616034" y="3943233"/>
              <a:ext cx="378792" cy="378792"/>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2" name="Block Arc 14">
              <a:extLst>
                <a:ext uri="{FF2B5EF4-FFF2-40B4-BE49-F238E27FC236}">
                  <a16:creationId xmlns:a16="http://schemas.microsoft.com/office/drawing/2014/main" id="{5E915FD8-6C0C-7D57-B9EE-2BFE50D443CD}"/>
                </a:ext>
              </a:extLst>
            </p:cNvPr>
            <p:cNvSpPr/>
            <p:nvPr/>
          </p:nvSpPr>
          <p:spPr>
            <a:xfrm rot="16200000">
              <a:off x="5134418" y="3934254"/>
              <a:ext cx="396489" cy="39675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pic>
        <p:nvPicPr>
          <p:cNvPr id="63" name="Imagen 62">
            <a:extLst>
              <a:ext uri="{FF2B5EF4-FFF2-40B4-BE49-F238E27FC236}">
                <a16:creationId xmlns:a16="http://schemas.microsoft.com/office/drawing/2014/main" id="{2328A0FE-3CD6-D302-7D2E-F8AC3989A42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562" b="92829" l="8582" r="97388">
                        <a14:foregroundMark x1="79104" y1="39044" x2="80224" y2="31474"/>
                        <a14:foregroundMark x1="95149" y1="45020" x2="91418" y2="22709"/>
                        <a14:foregroundMark x1="91418" y1="22709" x2="86567" y2="12351"/>
                        <a14:foregroundMark x1="38806" y1="93625" x2="48134" y2="89243"/>
                        <a14:foregroundMark x1="92164" y1="45817" x2="92910" y2="35458"/>
                        <a14:foregroundMark x1="97388" y1="40637" x2="92537" y2="32271"/>
                      </a14:backgroundRemoval>
                    </a14:imgEffect>
                  </a14:imgLayer>
                </a14:imgProps>
              </a:ext>
            </a:extLst>
          </a:blip>
          <a:stretch>
            <a:fillRect/>
          </a:stretch>
        </p:blipFill>
        <p:spPr>
          <a:xfrm>
            <a:off x="8945804" y="3310524"/>
            <a:ext cx="1836965" cy="1720441"/>
          </a:xfrm>
          <a:prstGeom prst="rect">
            <a:avLst/>
          </a:prstGeom>
        </p:spPr>
      </p:pic>
    </p:spTree>
    <p:extLst>
      <p:ext uri="{BB962C8B-B14F-4D97-AF65-F5344CB8AC3E}">
        <p14:creationId xmlns:p14="http://schemas.microsoft.com/office/powerpoint/2010/main" val="2149462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2B3A8B75-1D25-339A-1BC5-09FC211F8B73}"/>
              </a:ext>
            </a:extLst>
          </p:cNvPr>
          <p:cNvGrpSpPr/>
          <p:nvPr/>
        </p:nvGrpSpPr>
        <p:grpSpPr>
          <a:xfrm>
            <a:off x="3152242" y="2047881"/>
            <a:ext cx="5018198" cy="3925242"/>
            <a:chOff x="2610900" y="971150"/>
            <a:chExt cx="3922250" cy="2731508"/>
          </a:xfrm>
        </p:grpSpPr>
        <p:grpSp>
          <p:nvGrpSpPr>
            <p:cNvPr id="4" name="Google Shape;92;p16">
              <a:extLst>
                <a:ext uri="{FF2B5EF4-FFF2-40B4-BE49-F238E27FC236}">
                  <a16:creationId xmlns:a16="http://schemas.microsoft.com/office/drawing/2014/main" id="{C5D52024-22D3-89B7-5F5F-F7863431A4B4}"/>
                </a:ext>
              </a:extLst>
            </p:cNvPr>
            <p:cNvGrpSpPr/>
            <p:nvPr/>
          </p:nvGrpSpPr>
          <p:grpSpPr>
            <a:xfrm>
              <a:off x="2610900" y="1875342"/>
              <a:ext cx="3860738" cy="923350"/>
              <a:chOff x="2610900" y="1837425"/>
              <a:chExt cx="3860738" cy="923350"/>
            </a:xfrm>
          </p:grpSpPr>
          <p:sp>
            <p:nvSpPr>
              <p:cNvPr id="17" name="Google Shape;93;p16">
                <a:extLst>
                  <a:ext uri="{FF2B5EF4-FFF2-40B4-BE49-F238E27FC236}">
                    <a16:creationId xmlns:a16="http://schemas.microsoft.com/office/drawing/2014/main" id="{354F955B-171B-08D0-CE81-BD7798DF6CE6}"/>
                  </a:ext>
                </a:extLst>
              </p:cNvPr>
              <p:cNvSpPr txBox="1"/>
              <p:nvPr/>
            </p:nvSpPr>
            <p:spPr>
              <a:xfrm>
                <a:off x="5682938" y="2058500"/>
                <a:ext cx="788700" cy="481200"/>
              </a:xfrm>
              <a:prstGeom prst="rect">
                <a:avLst/>
              </a:prstGeom>
              <a:noFill/>
              <a:ln>
                <a:noFill/>
              </a:ln>
            </p:spPr>
            <p:txBody>
              <a:bodyPr spcFirstLastPara="1" wrap="square" lIns="91425" tIns="91425" rIns="91425" bIns="91425" anchor="ctr" anchorCtr="0">
                <a:noAutofit/>
              </a:bodyPr>
              <a:lstStyle/>
              <a:p>
                <a:pPr algn="r"/>
                <a:r>
                  <a:rPr lang="en" sz="3500" dirty="0">
                    <a:solidFill>
                      <a:srgbClr val="F19101"/>
                    </a:solidFill>
                    <a:latin typeface="Proxima Nova Rg" panose="02000506030000020004" charset="0"/>
                    <a:sym typeface="Fira Sans Extra Condensed Medium"/>
                  </a:rPr>
                  <a:t>02</a:t>
                </a:r>
                <a:endParaRPr sz="3500" dirty="0">
                  <a:solidFill>
                    <a:srgbClr val="F19101"/>
                  </a:solidFill>
                  <a:latin typeface="Proxima Nova Rg" panose="02000506030000020004" charset="0"/>
                  <a:sym typeface="Fira Sans Extra Condensed Medium"/>
                </a:endParaRPr>
              </a:p>
            </p:txBody>
          </p:sp>
          <p:sp>
            <p:nvSpPr>
              <p:cNvPr id="18" name="Google Shape;94;p16">
                <a:extLst>
                  <a:ext uri="{FF2B5EF4-FFF2-40B4-BE49-F238E27FC236}">
                    <a16:creationId xmlns:a16="http://schemas.microsoft.com/office/drawing/2014/main" id="{B56D9D7C-CB23-A700-E841-CAE5208248C8}"/>
                  </a:ext>
                </a:extLst>
              </p:cNvPr>
              <p:cNvSpPr/>
              <p:nvPr/>
            </p:nvSpPr>
            <p:spPr>
              <a:xfrm>
                <a:off x="5111825" y="1837425"/>
                <a:ext cx="565850" cy="923350"/>
              </a:xfrm>
              <a:custGeom>
                <a:avLst/>
                <a:gdLst/>
                <a:ahLst/>
                <a:cxnLst/>
                <a:rect l="l" t="t" r="r" b="b"/>
                <a:pathLst>
                  <a:path w="22634" h="36934" extrusionOk="0">
                    <a:moveTo>
                      <a:pt x="18766" y="1"/>
                    </a:moveTo>
                    <a:cubicBezTo>
                      <a:pt x="17967" y="1"/>
                      <a:pt x="17169" y="304"/>
                      <a:pt x="16562" y="912"/>
                    </a:cubicBezTo>
                    <a:lnTo>
                      <a:pt x="1215" y="16259"/>
                    </a:lnTo>
                    <a:cubicBezTo>
                      <a:pt x="0" y="17473"/>
                      <a:pt x="0" y="19462"/>
                      <a:pt x="1215" y="20676"/>
                    </a:cubicBezTo>
                    <a:lnTo>
                      <a:pt x="16562" y="36023"/>
                    </a:lnTo>
                    <a:cubicBezTo>
                      <a:pt x="17169" y="36630"/>
                      <a:pt x="17967" y="36934"/>
                      <a:pt x="18766" y="36934"/>
                    </a:cubicBezTo>
                    <a:cubicBezTo>
                      <a:pt x="19565" y="36934"/>
                      <a:pt x="20366" y="36630"/>
                      <a:pt x="20979" y="36023"/>
                    </a:cubicBezTo>
                    <a:lnTo>
                      <a:pt x="22634" y="34368"/>
                    </a:lnTo>
                    <a:lnTo>
                      <a:pt x="8942" y="20676"/>
                    </a:lnTo>
                    <a:cubicBezTo>
                      <a:pt x="7716" y="19462"/>
                      <a:pt x="7716" y="17473"/>
                      <a:pt x="8942" y="16259"/>
                    </a:cubicBezTo>
                    <a:lnTo>
                      <a:pt x="22634" y="2567"/>
                    </a:lnTo>
                    <a:lnTo>
                      <a:pt x="20979" y="912"/>
                    </a:lnTo>
                    <a:cubicBezTo>
                      <a:pt x="20366" y="304"/>
                      <a:pt x="19565" y="1"/>
                      <a:pt x="18766" y="1"/>
                    </a:cubicBezTo>
                    <a:close/>
                  </a:path>
                </a:pathLst>
              </a:custGeom>
              <a:solidFill>
                <a:srgbClr val="F19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5;p16">
                <a:extLst>
                  <a:ext uri="{FF2B5EF4-FFF2-40B4-BE49-F238E27FC236}">
                    <a16:creationId xmlns:a16="http://schemas.microsoft.com/office/drawing/2014/main" id="{8C085C14-C448-B028-29E5-AE06BF5ABA91}"/>
                  </a:ext>
                </a:extLst>
              </p:cNvPr>
              <p:cNvSpPr/>
              <p:nvPr/>
            </p:nvSpPr>
            <p:spPr>
              <a:xfrm>
                <a:off x="5438650" y="2149825"/>
                <a:ext cx="171775" cy="298575"/>
              </a:xfrm>
              <a:custGeom>
                <a:avLst/>
                <a:gdLst/>
                <a:ahLst/>
                <a:cxnLst/>
                <a:rect l="l" t="t" r="r" b="b"/>
                <a:pathLst>
                  <a:path w="6871" h="11943" extrusionOk="0">
                    <a:moveTo>
                      <a:pt x="5372" y="0"/>
                    </a:moveTo>
                    <a:cubicBezTo>
                      <a:pt x="5006" y="0"/>
                      <a:pt x="4635" y="137"/>
                      <a:pt x="4334" y="441"/>
                    </a:cubicBezTo>
                    <a:lnTo>
                      <a:pt x="1489" y="3286"/>
                    </a:lnTo>
                    <a:cubicBezTo>
                      <a:pt x="0" y="4763"/>
                      <a:pt x="0" y="7168"/>
                      <a:pt x="1489" y="8656"/>
                    </a:cubicBezTo>
                    <a:lnTo>
                      <a:pt x="4334" y="11502"/>
                    </a:lnTo>
                    <a:cubicBezTo>
                      <a:pt x="4635" y="11806"/>
                      <a:pt x="5006" y="11942"/>
                      <a:pt x="5372" y="11942"/>
                    </a:cubicBezTo>
                    <a:cubicBezTo>
                      <a:pt x="6135" y="11942"/>
                      <a:pt x="6870" y="11348"/>
                      <a:pt x="6870" y="10454"/>
                    </a:cubicBezTo>
                    <a:lnTo>
                      <a:pt x="6870" y="1489"/>
                    </a:lnTo>
                    <a:cubicBezTo>
                      <a:pt x="6870" y="595"/>
                      <a:pt x="6135" y="0"/>
                      <a:pt x="5372" y="0"/>
                    </a:cubicBezTo>
                    <a:close/>
                  </a:path>
                </a:pathLst>
              </a:custGeom>
              <a:solidFill>
                <a:srgbClr val="F19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6;p16">
                <a:extLst>
                  <a:ext uri="{FF2B5EF4-FFF2-40B4-BE49-F238E27FC236}">
                    <a16:creationId xmlns:a16="http://schemas.microsoft.com/office/drawing/2014/main" id="{8FC93A64-FE74-11FA-3966-9A505BBB2BAD}"/>
                  </a:ext>
                </a:extLst>
              </p:cNvPr>
              <p:cNvSpPr/>
              <p:nvPr/>
            </p:nvSpPr>
            <p:spPr>
              <a:xfrm>
                <a:off x="2610900" y="1922425"/>
                <a:ext cx="2853075" cy="753375"/>
              </a:xfrm>
              <a:custGeom>
                <a:avLst/>
                <a:gdLst/>
                <a:ahLst/>
                <a:cxnLst/>
                <a:rect l="l" t="t" r="r" b="b"/>
                <a:pathLst>
                  <a:path w="114123" h="30135" extrusionOk="0">
                    <a:moveTo>
                      <a:pt x="14836" y="0"/>
                    </a:moveTo>
                    <a:lnTo>
                      <a:pt x="1" y="15061"/>
                    </a:lnTo>
                    <a:lnTo>
                      <a:pt x="14836" y="30135"/>
                    </a:lnTo>
                    <a:lnTo>
                      <a:pt x="114122" y="30135"/>
                    </a:lnTo>
                    <a:lnTo>
                      <a:pt x="101252" y="17276"/>
                    </a:lnTo>
                    <a:cubicBezTo>
                      <a:pt x="100644" y="16669"/>
                      <a:pt x="100335" y="15871"/>
                      <a:pt x="100335" y="15061"/>
                    </a:cubicBezTo>
                    <a:cubicBezTo>
                      <a:pt x="100335" y="14264"/>
                      <a:pt x="100644" y="13466"/>
                      <a:pt x="101252" y="12859"/>
                    </a:cubicBezTo>
                    <a:lnTo>
                      <a:pt x="114110" y="0"/>
                    </a:lnTo>
                    <a:close/>
                  </a:path>
                </a:pathLst>
              </a:custGeom>
              <a:solidFill>
                <a:schemeClr val="lt2"/>
              </a:solidFill>
              <a:ln>
                <a:noFill/>
              </a:ln>
            </p:spPr>
            <p:txBody>
              <a:bodyPr spcFirstLastPara="1" wrap="square" lIns="548625" tIns="91425" rIns="548625" bIns="91425" anchor="ctr" anchorCtr="0">
                <a:noAutofit/>
              </a:bodyPr>
              <a:lstStyle/>
              <a:p>
                <a:pPr algn="ctr">
                  <a:buClr>
                    <a:schemeClr val="dk1"/>
                  </a:buClr>
                  <a:buSzPts val="1100"/>
                </a:pPr>
                <a:r>
                  <a:rPr lang="en" dirty="0">
                    <a:solidFill>
                      <a:srgbClr val="434343"/>
                    </a:solidFill>
                    <a:latin typeface="Proxima Nova Rg" panose="02000506030000020004" charset="0"/>
                    <a:ea typeface="Roboto"/>
                    <a:cs typeface="Roboto"/>
                    <a:sym typeface="Roboto"/>
                  </a:rPr>
                  <a:t>R</a:t>
                </a:r>
                <a:r>
                  <a:rPr lang="es-ES" dirty="0">
                    <a:solidFill>
                      <a:srgbClr val="434343"/>
                    </a:solidFill>
                    <a:latin typeface="Proxima Nova Rg" panose="02000506030000020004" charset="0"/>
                    <a:ea typeface="Roboto"/>
                    <a:cs typeface="Roboto"/>
                    <a:sym typeface="Roboto"/>
                  </a:rPr>
                  <a:t>e</a:t>
                </a:r>
                <a:r>
                  <a:rPr lang="en" dirty="0">
                    <a:solidFill>
                      <a:srgbClr val="434343"/>
                    </a:solidFill>
                    <a:latin typeface="Proxima Nova Rg" panose="02000506030000020004" charset="0"/>
                    <a:ea typeface="Roboto"/>
                    <a:cs typeface="Roboto"/>
                    <a:sym typeface="Roboto"/>
                  </a:rPr>
                  <a:t>alidad en la aplicación de métodos grupales</a:t>
                </a:r>
                <a:endParaRPr dirty="0">
                  <a:solidFill>
                    <a:srgbClr val="434343"/>
                  </a:solidFill>
                  <a:latin typeface="Proxima Nova Rg" panose="02000506030000020004" charset="0"/>
                  <a:ea typeface="Roboto"/>
                  <a:cs typeface="Roboto"/>
                  <a:sym typeface="Roboto"/>
                </a:endParaRPr>
              </a:p>
            </p:txBody>
          </p:sp>
        </p:grpSp>
        <p:grpSp>
          <p:nvGrpSpPr>
            <p:cNvPr id="5" name="Google Shape;98;p16">
              <a:extLst>
                <a:ext uri="{FF2B5EF4-FFF2-40B4-BE49-F238E27FC236}">
                  <a16:creationId xmlns:a16="http://schemas.microsoft.com/office/drawing/2014/main" id="{65923F81-D0B4-1C29-8A35-A18C5B9AA3FD}"/>
                </a:ext>
              </a:extLst>
            </p:cNvPr>
            <p:cNvGrpSpPr/>
            <p:nvPr/>
          </p:nvGrpSpPr>
          <p:grpSpPr>
            <a:xfrm>
              <a:off x="2673613" y="2779308"/>
              <a:ext cx="3859537" cy="923350"/>
              <a:chOff x="2673613" y="2780700"/>
              <a:chExt cx="3859537" cy="923350"/>
            </a:xfrm>
          </p:grpSpPr>
          <p:sp>
            <p:nvSpPr>
              <p:cNvPr id="13" name="Google Shape;99;p16">
                <a:extLst>
                  <a:ext uri="{FF2B5EF4-FFF2-40B4-BE49-F238E27FC236}">
                    <a16:creationId xmlns:a16="http://schemas.microsoft.com/office/drawing/2014/main" id="{C5C428A2-8363-8B8A-A4DC-7D0C9261EE7A}"/>
                  </a:ext>
                </a:extLst>
              </p:cNvPr>
              <p:cNvSpPr txBox="1"/>
              <p:nvPr/>
            </p:nvSpPr>
            <p:spPr>
              <a:xfrm>
                <a:off x="2673613" y="3001788"/>
                <a:ext cx="788700" cy="481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500" dirty="0">
                    <a:solidFill>
                      <a:srgbClr val="95B12F"/>
                    </a:solidFill>
                    <a:latin typeface="Proxima Nova Rg" panose="02000506030000020004" charset="0"/>
                    <a:ea typeface="Fira Sans Extra Condensed Medium"/>
                    <a:cs typeface="Fira Sans Extra Condensed Medium"/>
                    <a:sym typeface="Fira Sans Extra Condensed Medium"/>
                  </a:rPr>
                  <a:t>03</a:t>
                </a:r>
                <a:endParaRPr sz="3500" dirty="0">
                  <a:solidFill>
                    <a:srgbClr val="95B12F"/>
                  </a:solidFill>
                  <a:latin typeface="Proxima Nova Rg" panose="02000506030000020004" charset="0"/>
                  <a:ea typeface="Fira Sans Extra Condensed Medium"/>
                  <a:cs typeface="Fira Sans Extra Condensed Medium"/>
                  <a:sym typeface="Fira Sans Extra Condensed Medium"/>
                </a:endParaRPr>
              </a:p>
            </p:txBody>
          </p:sp>
          <p:sp>
            <p:nvSpPr>
              <p:cNvPr id="14" name="Google Shape;100;p16">
                <a:extLst>
                  <a:ext uri="{FF2B5EF4-FFF2-40B4-BE49-F238E27FC236}">
                    <a16:creationId xmlns:a16="http://schemas.microsoft.com/office/drawing/2014/main" id="{31AAF320-BDCF-13B3-C161-43EDD0D4BEA2}"/>
                  </a:ext>
                </a:extLst>
              </p:cNvPr>
              <p:cNvSpPr/>
              <p:nvPr/>
            </p:nvSpPr>
            <p:spPr>
              <a:xfrm>
                <a:off x="3466375" y="2780700"/>
                <a:ext cx="566175" cy="923350"/>
              </a:xfrm>
              <a:custGeom>
                <a:avLst/>
                <a:gdLst/>
                <a:ahLst/>
                <a:cxnLst/>
                <a:rect l="l" t="t" r="r" b="b"/>
                <a:pathLst>
                  <a:path w="22647" h="36934" extrusionOk="0">
                    <a:moveTo>
                      <a:pt x="3869" y="1"/>
                    </a:moveTo>
                    <a:cubicBezTo>
                      <a:pt x="3069" y="1"/>
                      <a:pt x="2269" y="304"/>
                      <a:pt x="1655" y="911"/>
                    </a:cubicBezTo>
                    <a:lnTo>
                      <a:pt x="1" y="2566"/>
                    </a:lnTo>
                    <a:lnTo>
                      <a:pt x="13693" y="16259"/>
                    </a:lnTo>
                    <a:cubicBezTo>
                      <a:pt x="14919" y="17485"/>
                      <a:pt x="14919" y="19461"/>
                      <a:pt x="13693" y="20676"/>
                    </a:cubicBezTo>
                    <a:lnTo>
                      <a:pt x="1" y="34368"/>
                    </a:lnTo>
                    <a:lnTo>
                      <a:pt x="1655" y="36023"/>
                    </a:lnTo>
                    <a:cubicBezTo>
                      <a:pt x="2269" y="36630"/>
                      <a:pt x="3069" y="36934"/>
                      <a:pt x="3869" y="36934"/>
                    </a:cubicBezTo>
                    <a:cubicBezTo>
                      <a:pt x="4668" y="36934"/>
                      <a:pt x="5465" y="36630"/>
                      <a:pt x="6073" y="36023"/>
                    </a:cubicBezTo>
                    <a:lnTo>
                      <a:pt x="21420" y="20676"/>
                    </a:lnTo>
                    <a:cubicBezTo>
                      <a:pt x="22646" y="19461"/>
                      <a:pt x="22646" y="17485"/>
                      <a:pt x="21420" y="16259"/>
                    </a:cubicBezTo>
                    <a:lnTo>
                      <a:pt x="6073" y="911"/>
                    </a:lnTo>
                    <a:cubicBezTo>
                      <a:pt x="5465" y="304"/>
                      <a:pt x="4668" y="1"/>
                      <a:pt x="3869" y="1"/>
                    </a:cubicBezTo>
                    <a:close/>
                  </a:path>
                </a:pathLst>
              </a:custGeom>
              <a:solidFill>
                <a:srgbClr val="95B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1;p16">
                <a:extLst>
                  <a:ext uri="{FF2B5EF4-FFF2-40B4-BE49-F238E27FC236}">
                    <a16:creationId xmlns:a16="http://schemas.microsoft.com/office/drawing/2014/main" id="{53617C1D-3140-CBB3-9BCD-EAA249F164E7}"/>
                  </a:ext>
                </a:extLst>
              </p:cNvPr>
              <p:cNvSpPr/>
              <p:nvPr/>
            </p:nvSpPr>
            <p:spPr>
              <a:xfrm>
                <a:off x="3533650" y="3093100"/>
                <a:ext cx="171775" cy="298575"/>
              </a:xfrm>
              <a:custGeom>
                <a:avLst/>
                <a:gdLst/>
                <a:ahLst/>
                <a:cxnLst/>
                <a:rect l="l" t="t" r="r" b="b"/>
                <a:pathLst>
                  <a:path w="6871" h="11943" extrusionOk="0">
                    <a:moveTo>
                      <a:pt x="1499" y="0"/>
                    </a:moveTo>
                    <a:cubicBezTo>
                      <a:pt x="736" y="0"/>
                      <a:pt x="0" y="595"/>
                      <a:pt x="0" y="1488"/>
                    </a:cubicBezTo>
                    <a:lnTo>
                      <a:pt x="0" y="10454"/>
                    </a:lnTo>
                    <a:cubicBezTo>
                      <a:pt x="0" y="11348"/>
                      <a:pt x="736" y="11942"/>
                      <a:pt x="1499" y="11942"/>
                    </a:cubicBezTo>
                    <a:cubicBezTo>
                      <a:pt x="1864" y="11942"/>
                      <a:pt x="2236" y="11806"/>
                      <a:pt x="2536" y="11502"/>
                    </a:cubicBezTo>
                    <a:lnTo>
                      <a:pt x="5382" y="8656"/>
                    </a:lnTo>
                    <a:cubicBezTo>
                      <a:pt x="6870" y="7180"/>
                      <a:pt x="6870" y="4775"/>
                      <a:pt x="5382" y="3286"/>
                    </a:cubicBezTo>
                    <a:lnTo>
                      <a:pt x="2536" y="441"/>
                    </a:lnTo>
                    <a:cubicBezTo>
                      <a:pt x="2236" y="136"/>
                      <a:pt x="1864" y="0"/>
                      <a:pt x="1499" y="0"/>
                    </a:cubicBezTo>
                    <a:close/>
                  </a:path>
                </a:pathLst>
              </a:custGeom>
              <a:solidFill>
                <a:srgbClr val="95B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2;p16">
                <a:extLst>
                  <a:ext uri="{FF2B5EF4-FFF2-40B4-BE49-F238E27FC236}">
                    <a16:creationId xmlns:a16="http://schemas.microsoft.com/office/drawing/2014/main" id="{68445158-1FFD-F2AE-32E2-9A1CA3CF388E}"/>
                  </a:ext>
                </a:extLst>
              </p:cNvPr>
              <p:cNvSpPr/>
              <p:nvPr/>
            </p:nvSpPr>
            <p:spPr>
              <a:xfrm>
                <a:off x="3680100" y="2865675"/>
                <a:ext cx="2853050" cy="753400"/>
              </a:xfrm>
              <a:custGeom>
                <a:avLst/>
                <a:gdLst/>
                <a:ahLst/>
                <a:cxnLst/>
                <a:rect l="l" t="t" r="r" b="b"/>
                <a:pathLst>
                  <a:path w="114122" h="30136" extrusionOk="0">
                    <a:moveTo>
                      <a:pt x="0" y="1"/>
                    </a:moveTo>
                    <a:lnTo>
                      <a:pt x="12871" y="12860"/>
                    </a:lnTo>
                    <a:cubicBezTo>
                      <a:pt x="13478" y="13467"/>
                      <a:pt x="13788" y="14265"/>
                      <a:pt x="13788" y="15074"/>
                    </a:cubicBezTo>
                    <a:cubicBezTo>
                      <a:pt x="13788" y="15872"/>
                      <a:pt x="13478" y="16670"/>
                      <a:pt x="12871" y="17277"/>
                    </a:cubicBezTo>
                    <a:lnTo>
                      <a:pt x="12" y="30135"/>
                    </a:lnTo>
                    <a:lnTo>
                      <a:pt x="99286" y="30135"/>
                    </a:lnTo>
                    <a:lnTo>
                      <a:pt x="114122" y="15074"/>
                    </a:lnTo>
                    <a:lnTo>
                      <a:pt x="99286" y="1"/>
                    </a:lnTo>
                    <a:close/>
                  </a:path>
                </a:pathLst>
              </a:custGeom>
              <a:solidFill>
                <a:schemeClr val="lt2"/>
              </a:solidFill>
              <a:ln>
                <a:noFill/>
              </a:ln>
            </p:spPr>
            <p:txBody>
              <a:bodyPr spcFirstLastPara="1" wrap="square" lIns="548625" tIns="91425" rIns="548625" bIns="91425" anchor="ctr" anchorCtr="0">
                <a:noAutofit/>
              </a:bodyPr>
              <a:lstStyle/>
              <a:p>
                <a:pPr lvl="0" indent="0" algn="ctr">
                  <a:spcBef>
                    <a:spcPts val="0"/>
                  </a:spcBef>
                  <a:spcAft>
                    <a:spcPts val="0"/>
                  </a:spcAft>
                  <a:buClr>
                    <a:schemeClr val="dk1"/>
                  </a:buClr>
                  <a:buSzPts val="1100"/>
                  <a:buFont typeface="Arial"/>
                  <a:buNone/>
                </a:pPr>
                <a:r>
                  <a:rPr lang="en" dirty="0">
                    <a:solidFill>
                      <a:srgbClr val="434343"/>
                    </a:solidFill>
                    <a:latin typeface="Proxima Nova Rg" panose="02000506030000020004" charset="0"/>
                    <a:ea typeface="Roboto"/>
                    <a:cs typeface="Roboto"/>
                    <a:sym typeface="Roboto"/>
                  </a:rPr>
                  <a:t>La experiencia en trabajo de campo</a:t>
                </a:r>
                <a:endParaRPr dirty="0">
                  <a:solidFill>
                    <a:srgbClr val="434343"/>
                  </a:solidFill>
                  <a:latin typeface="Proxima Nova Rg" panose="02000506030000020004" charset="0"/>
                  <a:ea typeface="Roboto"/>
                  <a:cs typeface="Roboto"/>
                  <a:sym typeface="Roboto"/>
                </a:endParaRPr>
              </a:p>
            </p:txBody>
          </p:sp>
        </p:grpSp>
        <p:grpSp>
          <p:nvGrpSpPr>
            <p:cNvPr id="6" name="Google Shape;110;p16">
              <a:extLst>
                <a:ext uri="{FF2B5EF4-FFF2-40B4-BE49-F238E27FC236}">
                  <a16:creationId xmlns:a16="http://schemas.microsoft.com/office/drawing/2014/main" id="{87423207-C05F-9B26-E035-B4842B4D37AE}"/>
                </a:ext>
              </a:extLst>
            </p:cNvPr>
            <p:cNvGrpSpPr/>
            <p:nvPr/>
          </p:nvGrpSpPr>
          <p:grpSpPr>
            <a:xfrm>
              <a:off x="2673625" y="971150"/>
              <a:ext cx="3859525" cy="923575"/>
              <a:chOff x="2673625" y="934650"/>
              <a:chExt cx="3859525" cy="923575"/>
            </a:xfrm>
          </p:grpSpPr>
          <p:sp>
            <p:nvSpPr>
              <p:cNvPr id="9" name="Google Shape;111;p16">
                <a:extLst>
                  <a:ext uri="{FF2B5EF4-FFF2-40B4-BE49-F238E27FC236}">
                    <a16:creationId xmlns:a16="http://schemas.microsoft.com/office/drawing/2014/main" id="{DE73E47C-6417-F182-ABFE-405544D3E0D4}"/>
                  </a:ext>
                </a:extLst>
              </p:cNvPr>
              <p:cNvSpPr txBox="1"/>
              <p:nvPr/>
            </p:nvSpPr>
            <p:spPr>
              <a:xfrm>
                <a:off x="2673625" y="1155725"/>
                <a:ext cx="788700" cy="481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500" dirty="0">
                    <a:solidFill>
                      <a:srgbClr val="E6017D"/>
                    </a:solidFill>
                    <a:latin typeface="Proxima Nova Rg" panose="02000506030000020004" charset="0"/>
                    <a:ea typeface="Fira Sans Extra Condensed Medium"/>
                    <a:cs typeface="Fira Sans Extra Condensed Medium"/>
                    <a:sym typeface="Fira Sans Extra Condensed Medium"/>
                  </a:rPr>
                  <a:t>01</a:t>
                </a:r>
                <a:endParaRPr sz="3500" dirty="0">
                  <a:solidFill>
                    <a:srgbClr val="E6017D"/>
                  </a:solidFill>
                  <a:latin typeface="Proxima Nova Rg" panose="02000506030000020004" charset="0"/>
                  <a:ea typeface="Fira Sans Extra Condensed Medium"/>
                  <a:cs typeface="Fira Sans Extra Condensed Medium"/>
                  <a:sym typeface="Fira Sans Extra Condensed Medium"/>
                </a:endParaRPr>
              </a:p>
            </p:txBody>
          </p:sp>
          <p:sp>
            <p:nvSpPr>
              <p:cNvPr id="10" name="Google Shape;112;p16">
                <a:extLst>
                  <a:ext uri="{FF2B5EF4-FFF2-40B4-BE49-F238E27FC236}">
                    <a16:creationId xmlns:a16="http://schemas.microsoft.com/office/drawing/2014/main" id="{099C12AD-0F27-FFBF-29D2-24F0C6DE1E21}"/>
                  </a:ext>
                </a:extLst>
              </p:cNvPr>
              <p:cNvSpPr/>
              <p:nvPr/>
            </p:nvSpPr>
            <p:spPr>
              <a:xfrm>
                <a:off x="3466375" y="934650"/>
                <a:ext cx="566175" cy="923575"/>
              </a:xfrm>
              <a:custGeom>
                <a:avLst/>
                <a:gdLst/>
                <a:ahLst/>
                <a:cxnLst/>
                <a:rect l="l" t="t" r="r" b="b"/>
                <a:pathLst>
                  <a:path w="22647" h="36943" extrusionOk="0">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E60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3;p16">
                <a:extLst>
                  <a:ext uri="{FF2B5EF4-FFF2-40B4-BE49-F238E27FC236}">
                    <a16:creationId xmlns:a16="http://schemas.microsoft.com/office/drawing/2014/main" id="{629D0638-9FE5-24D3-F6B1-BFD047DC4591}"/>
                  </a:ext>
                </a:extLst>
              </p:cNvPr>
              <p:cNvSpPr/>
              <p:nvPr/>
            </p:nvSpPr>
            <p:spPr>
              <a:xfrm>
                <a:off x="3533650" y="1247050"/>
                <a:ext cx="171775" cy="298550"/>
              </a:xfrm>
              <a:custGeom>
                <a:avLst/>
                <a:gdLst/>
                <a:ahLst/>
                <a:cxnLst/>
                <a:rect l="l" t="t" r="r" b="b"/>
                <a:pathLst>
                  <a:path w="6871" h="11942" extrusionOk="0">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E60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4;p16">
                <a:extLst>
                  <a:ext uri="{FF2B5EF4-FFF2-40B4-BE49-F238E27FC236}">
                    <a16:creationId xmlns:a16="http://schemas.microsoft.com/office/drawing/2014/main" id="{924A5F90-AA24-631A-26D4-65D6BA404DA0}"/>
                  </a:ext>
                </a:extLst>
              </p:cNvPr>
              <p:cNvSpPr/>
              <p:nvPr/>
            </p:nvSpPr>
            <p:spPr>
              <a:xfrm>
                <a:off x="3680100" y="1019625"/>
                <a:ext cx="2853050" cy="753400"/>
              </a:xfrm>
              <a:custGeom>
                <a:avLst/>
                <a:gdLst/>
                <a:ahLst/>
                <a:cxnLst/>
                <a:rect l="l" t="t" r="r" b="b"/>
                <a:pathLst>
                  <a:path w="114122" h="30136" extrusionOk="0">
                    <a:moveTo>
                      <a:pt x="0" y="0"/>
                    </a:moveTo>
                    <a:lnTo>
                      <a:pt x="12871" y="12859"/>
                    </a:lnTo>
                    <a:cubicBezTo>
                      <a:pt x="13478" y="13466"/>
                      <a:pt x="13788" y="14276"/>
                      <a:pt x="13788" y="15074"/>
                    </a:cubicBezTo>
                    <a:cubicBezTo>
                      <a:pt x="13788" y="15871"/>
                      <a:pt x="13478" y="16669"/>
                      <a:pt x="12871" y="17276"/>
                    </a:cubicBezTo>
                    <a:lnTo>
                      <a:pt x="12" y="30135"/>
                    </a:lnTo>
                    <a:lnTo>
                      <a:pt x="99286" y="30135"/>
                    </a:lnTo>
                    <a:lnTo>
                      <a:pt x="114122" y="15074"/>
                    </a:lnTo>
                    <a:lnTo>
                      <a:pt x="99286" y="0"/>
                    </a:lnTo>
                    <a:close/>
                  </a:path>
                </a:pathLst>
              </a:custGeom>
              <a:solidFill>
                <a:schemeClr val="lt2"/>
              </a:solidFill>
              <a:ln>
                <a:noFill/>
              </a:ln>
            </p:spPr>
            <p:txBody>
              <a:bodyPr spcFirstLastPara="1" wrap="square" lIns="548625" tIns="91425" rIns="548625" bIns="91425" anchor="ctr" anchorCtr="0">
                <a:noAutofit/>
              </a:bodyPr>
              <a:lstStyle/>
              <a:p>
                <a:pPr marL="0" lvl="0" indent="0" algn="ctr" rtl="0">
                  <a:spcBef>
                    <a:spcPts val="0"/>
                  </a:spcBef>
                  <a:spcAft>
                    <a:spcPts val="0"/>
                  </a:spcAft>
                  <a:buClr>
                    <a:schemeClr val="dk1"/>
                  </a:buClr>
                  <a:buSzPts val="1100"/>
                  <a:buFont typeface="Arial"/>
                  <a:buNone/>
                </a:pPr>
                <a:r>
                  <a:rPr lang="en" dirty="0">
                    <a:solidFill>
                      <a:srgbClr val="434343"/>
                    </a:solidFill>
                    <a:latin typeface="Proxima Nova Rg" panose="02000506030000020004" charset="0"/>
                    <a:ea typeface="Roboto"/>
                    <a:cs typeface="Roboto"/>
                    <a:sym typeface="Roboto"/>
                  </a:rPr>
                  <a:t>Virtualización de la carrera deAntropología Social </a:t>
                </a:r>
                <a:endParaRPr dirty="0">
                  <a:solidFill>
                    <a:srgbClr val="434343"/>
                  </a:solidFill>
                  <a:latin typeface="Proxima Nova Rg" panose="02000506030000020004" charset="0"/>
                  <a:ea typeface="Roboto"/>
                  <a:cs typeface="Roboto"/>
                  <a:sym typeface="Roboto"/>
                </a:endParaRPr>
              </a:p>
            </p:txBody>
          </p:sp>
        </p:grpSp>
      </p:grpSp>
      <p:sp>
        <p:nvSpPr>
          <p:cNvPr id="52" name="Title 1">
            <a:extLst>
              <a:ext uri="{FF2B5EF4-FFF2-40B4-BE49-F238E27FC236}">
                <a16:creationId xmlns:a16="http://schemas.microsoft.com/office/drawing/2014/main" id="{EBAEE3B8-44C8-C912-B81F-5DD272C51028}"/>
              </a:ext>
            </a:extLst>
          </p:cNvPr>
          <p:cNvSpPr>
            <a:spLocks noGrp="1"/>
          </p:cNvSpPr>
          <p:nvPr>
            <p:ph type="title"/>
          </p:nvPr>
        </p:nvSpPr>
        <p:spPr>
          <a:xfrm>
            <a:off x="838200" y="1048263"/>
            <a:ext cx="10515600" cy="905691"/>
          </a:xfrm>
        </p:spPr>
        <p:txBody>
          <a:bodyPr>
            <a:normAutofit/>
          </a:bodyPr>
          <a:lstStyle/>
          <a:p>
            <a:r>
              <a:rPr lang="es-MX" sz="4400" dirty="0">
                <a:ea typeface="Roboto" panose="02000000000000000000" pitchFamily="2" charset="0"/>
              </a:rPr>
              <a:t>¿Cómo surgió la idea?</a:t>
            </a:r>
          </a:p>
        </p:txBody>
      </p:sp>
    </p:spTree>
    <p:extLst>
      <p:ext uri="{BB962C8B-B14F-4D97-AF65-F5344CB8AC3E}">
        <p14:creationId xmlns:p14="http://schemas.microsoft.com/office/powerpoint/2010/main" val="1141314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7423-4195-598C-74C0-0792FB0F9BA5}"/>
              </a:ext>
            </a:extLst>
          </p:cNvPr>
          <p:cNvSpPr>
            <a:spLocks noGrp="1"/>
          </p:cNvSpPr>
          <p:nvPr>
            <p:ph type="title"/>
          </p:nvPr>
        </p:nvSpPr>
        <p:spPr>
          <a:xfrm>
            <a:off x="2871651" y="469858"/>
            <a:ext cx="6296298" cy="1325563"/>
          </a:xfrm>
        </p:spPr>
        <p:txBody>
          <a:bodyPr>
            <a:normAutofit fontScale="90000"/>
          </a:bodyPr>
          <a:lstStyle/>
          <a:p>
            <a:pPr algn="ctr"/>
            <a:r>
              <a:rPr lang="es-NI" dirty="0"/>
              <a:t>El grupo focal: </a:t>
            </a:r>
            <a:br>
              <a:rPr lang="es-NI" dirty="0"/>
            </a:br>
            <a:r>
              <a:rPr lang="es-NI" dirty="0"/>
              <a:t>La realidad concreta y virtual</a:t>
            </a:r>
            <a:br>
              <a:rPr lang="es-NI" dirty="0"/>
            </a:br>
            <a:endParaRPr lang="es-MX" dirty="0"/>
          </a:p>
        </p:txBody>
      </p:sp>
      <p:grpSp>
        <p:nvGrpSpPr>
          <p:cNvPr id="5" name="Grupo 4">
            <a:extLst>
              <a:ext uri="{FF2B5EF4-FFF2-40B4-BE49-F238E27FC236}">
                <a16:creationId xmlns:a16="http://schemas.microsoft.com/office/drawing/2014/main" id="{7347E18D-9E79-1780-0483-351AC7A37744}"/>
              </a:ext>
            </a:extLst>
          </p:cNvPr>
          <p:cNvGrpSpPr/>
          <p:nvPr/>
        </p:nvGrpSpPr>
        <p:grpSpPr>
          <a:xfrm>
            <a:off x="2435339" y="2110628"/>
            <a:ext cx="8960421" cy="3306604"/>
            <a:chOff x="426128" y="1269325"/>
            <a:chExt cx="9303939" cy="3306604"/>
          </a:xfrm>
        </p:grpSpPr>
        <p:grpSp>
          <p:nvGrpSpPr>
            <p:cNvPr id="6" name="Group 2">
              <a:extLst>
                <a:ext uri="{FF2B5EF4-FFF2-40B4-BE49-F238E27FC236}">
                  <a16:creationId xmlns:a16="http://schemas.microsoft.com/office/drawing/2014/main" id="{24B25B27-9688-8D8B-E780-F3EC8545CFA5}"/>
                </a:ext>
              </a:extLst>
            </p:cNvPr>
            <p:cNvGrpSpPr/>
            <p:nvPr/>
          </p:nvGrpSpPr>
          <p:grpSpPr>
            <a:xfrm>
              <a:off x="1455246" y="1269325"/>
              <a:ext cx="3744416" cy="3306604"/>
              <a:chOff x="2166950" y="1239188"/>
              <a:chExt cx="3298100" cy="3348192"/>
            </a:xfrm>
          </p:grpSpPr>
          <p:sp>
            <p:nvSpPr>
              <p:cNvPr id="12" name="Flowchart: Extract 3">
                <a:extLst>
                  <a:ext uri="{FF2B5EF4-FFF2-40B4-BE49-F238E27FC236}">
                    <a16:creationId xmlns:a16="http://schemas.microsoft.com/office/drawing/2014/main" id="{6E33647D-EB2B-A53E-686C-2D648753B977}"/>
                  </a:ext>
                </a:extLst>
              </p:cNvPr>
              <p:cNvSpPr/>
              <p:nvPr/>
            </p:nvSpPr>
            <p:spPr>
              <a:xfrm>
                <a:off x="3006000" y="1239188"/>
                <a:ext cx="1620000" cy="1620000"/>
              </a:xfrm>
              <a:prstGeom prst="flowChartExtract">
                <a:avLst/>
              </a:prstGeom>
              <a:solidFill>
                <a:srgbClr val="E60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 name="Flowchart: Extract 4">
                <a:extLst>
                  <a:ext uri="{FF2B5EF4-FFF2-40B4-BE49-F238E27FC236}">
                    <a16:creationId xmlns:a16="http://schemas.microsoft.com/office/drawing/2014/main" id="{761C51AE-0428-22D1-EFDA-05758D96D387}"/>
                  </a:ext>
                </a:extLst>
              </p:cNvPr>
              <p:cNvSpPr/>
              <p:nvPr/>
            </p:nvSpPr>
            <p:spPr>
              <a:xfrm>
                <a:off x="2166950" y="2967380"/>
                <a:ext cx="1620000" cy="1620000"/>
              </a:xfrm>
              <a:prstGeom prst="flowChartExtract">
                <a:avLst/>
              </a:prstGeom>
              <a:solidFill>
                <a:srgbClr val="95B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Flowchart: Extract 5">
                <a:extLst>
                  <a:ext uri="{FF2B5EF4-FFF2-40B4-BE49-F238E27FC236}">
                    <a16:creationId xmlns:a16="http://schemas.microsoft.com/office/drawing/2014/main" id="{AC540DFE-2B48-204F-886D-3A1AB1B588C7}"/>
                  </a:ext>
                </a:extLst>
              </p:cNvPr>
              <p:cNvSpPr/>
              <p:nvPr/>
            </p:nvSpPr>
            <p:spPr>
              <a:xfrm>
                <a:off x="3845050" y="2967380"/>
                <a:ext cx="1620000" cy="1620000"/>
              </a:xfrm>
              <a:prstGeom prst="flowChartExtract">
                <a:avLst/>
              </a:prstGeom>
              <a:solidFill>
                <a:srgbClr val="F19101"/>
              </a:solidFill>
              <a:ln>
                <a:solidFill>
                  <a:srgbClr val="F19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Flowchart: Merge 6">
                <a:extLst>
                  <a:ext uri="{FF2B5EF4-FFF2-40B4-BE49-F238E27FC236}">
                    <a16:creationId xmlns:a16="http://schemas.microsoft.com/office/drawing/2014/main" id="{666047DB-12B4-896E-1096-164E89266E65}"/>
                  </a:ext>
                </a:extLst>
              </p:cNvPr>
              <p:cNvSpPr/>
              <p:nvPr/>
            </p:nvSpPr>
            <p:spPr>
              <a:xfrm>
                <a:off x="3060000" y="2942888"/>
                <a:ext cx="1512000" cy="1512000"/>
              </a:xfrm>
              <a:prstGeom prst="flowChartMerge">
                <a:avLst/>
              </a:prstGeom>
              <a:solidFill>
                <a:srgbClr val="0C9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 name="Text Placeholder 13">
              <a:extLst>
                <a:ext uri="{FF2B5EF4-FFF2-40B4-BE49-F238E27FC236}">
                  <a16:creationId xmlns:a16="http://schemas.microsoft.com/office/drawing/2014/main" id="{9944E8C5-62F1-5EE7-D4CB-50E4DFD3236A}"/>
                </a:ext>
              </a:extLst>
            </p:cNvPr>
            <p:cNvSpPr txBox="1">
              <a:spLocks/>
            </p:cNvSpPr>
            <p:nvPr/>
          </p:nvSpPr>
          <p:spPr>
            <a:xfrm>
              <a:off x="426128" y="1301459"/>
              <a:ext cx="2482080" cy="739354"/>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b="1" dirty="0">
                  <a:solidFill>
                    <a:srgbClr val="F19101"/>
                  </a:solidFill>
                  <a:latin typeface="Proxima Nova Rg" panose="02000506030000020004" charset="0"/>
                  <a:cs typeface="Arial" pitchFamily="34" charset="0"/>
                </a:rPr>
                <a:t>Grupo focal</a:t>
              </a:r>
              <a:endParaRPr lang="en-US" altLang="ko-KR" b="1" dirty="0">
                <a:solidFill>
                  <a:srgbClr val="F19101"/>
                </a:solidFill>
                <a:latin typeface="Proxima Nova Rg" panose="02000506030000020004" charset="0"/>
                <a:cs typeface="Arial" pitchFamily="34" charset="0"/>
              </a:endParaRPr>
            </a:p>
          </p:txBody>
        </p:sp>
        <p:sp>
          <p:nvSpPr>
            <p:cNvPr id="8" name="TextBox 16">
              <a:extLst>
                <a:ext uri="{FF2B5EF4-FFF2-40B4-BE49-F238E27FC236}">
                  <a16:creationId xmlns:a16="http://schemas.microsoft.com/office/drawing/2014/main" id="{BA41A746-8AF2-0C2C-9BC8-54E374046822}"/>
                </a:ext>
              </a:extLst>
            </p:cNvPr>
            <p:cNvSpPr txBox="1"/>
            <p:nvPr/>
          </p:nvSpPr>
          <p:spPr>
            <a:xfrm>
              <a:off x="1923055" y="3857590"/>
              <a:ext cx="1404398" cy="338554"/>
            </a:xfrm>
            <a:prstGeom prst="rect">
              <a:avLst/>
            </a:prstGeom>
            <a:noFill/>
          </p:spPr>
          <p:txBody>
            <a:bodyPr wrap="square" rtlCol="0">
              <a:spAutoFit/>
            </a:bodyPr>
            <a:lstStyle/>
            <a:p>
              <a:r>
                <a:rPr lang="en-US" altLang="ko-KR" sz="1600" dirty="0" err="1">
                  <a:solidFill>
                    <a:schemeClr val="bg1"/>
                  </a:solidFill>
                  <a:latin typeface="Proxima Nova Rg" panose="02000506030000020004" charset="0"/>
                  <a:cs typeface="Arial" pitchFamily="34" charset="0"/>
                </a:rPr>
                <a:t>Ventajas</a:t>
              </a:r>
              <a:r>
                <a:rPr lang="en-US" altLang="ko-KR" sz="1200" b="1" dirty="0">
                  <a:solidFill>
                    <a:schemeClr val="tx1">
                      <a:lumMod val="75000"/>
                      <a:lumOff val="25000"/>
                    </a:schemeClr>
                  </a:solidFill>
                  <a:latin typeface="Proxima Nova Rg" panose="02000506030000020004" charset="0"/>
                  <a:cs typeface="Arial" pitchFamily="34" charset="0"/>
                </a:rPr>
                <a:t> </a:t>
              </a:r>
              <a:endParaRPr lang="ko-KR" altLang="en-US" sz="1200" b="1" dirty="0">
                <a:solidFill>
                  <a:schemeClr val="tx1">
                    <a:lumMod val="75000"/>
                    <a:lumOff val="25000"/>
                  </a:schemeClr>
                </a:solidFill>
                <a:latin typeface="Proxima Nova Rg" panose="02000506030000020004" charset="0"/>
                <a:cs typeface="Arial" pitchFamily="34" charset="0"/>
              </a:endParaRPr>
            </a:p>
          </p:txBody>
        </p:sp>
        <p:sp>
          <p:nvSpPr>
            <p:cNvPr id="9" name="TextBox 19">
              <a:extLst>
                <a:ext uri="{FF2B5EF4-FFF2-40B4-BE49-F238E27FC236}">
                  <a16:creationId xmlns:a16="http://schemas.microsoft.com/office/drawing/2014/main" id="{1CC4B456-7C03-4E39-23A1-977979D41D14}"/>
                </a:ext>
              </a:extLst>
            </p:cNvPr>
            <p:cNvSpPr txBox="1"/>
            <p:nvPr/>
          </p:nvSpPr>
          <p:spPr>
            <a:xfrm>
              <a:off x="3644004" y="3923699"/>
              <a:ext cx="1404398" cy="338554"/>
            </a:xfrm>
            <a:prstGeom prst="rect">
              <a:avLst/>
            </a:prstGeom>
            <a:noFill/>
          </p:spPr>
          <p:txBody>
            <a:bodyPr wrap="square" rtlCol="0">
              <a:spAutoFit/>
            </a:bodyPr>
            <a:lstStyle/>
            <a:p>
              <a:r>
                <a:rPr lang="en-US" altLang="ko-KR" sz="1600" dirty="0" err="1">
                  <a:solidFill>
                    <a:schemeClr val="bg1"/>
                  </a:solidFill>
                  <a:latin typeface="Proxima Nova Rg" panose="02000506030000020004" charset="0"/>
                  <a:cs typeface="Arial" pitchFamily="34" charset="0"/>
                </a:rPr>
                <a:t>Desventajas</a:t>
              </a:r>
              <a:r>
                <a:rPr lang="en-US" altLang="ko-KR" sz="1600" dirty="0">
                  <a:solidFill>
                    <a:schemeClr val="bg1"/>
                  </a:solidFill>
                  <a:cs typeface="Arial" pitchFamily="34" charset="0"/>
                </a:rPr>
                <a:t> </a:t>
              </a:r>
              <a:endParaRPr lang="ko-KR" altLang="en-US" sz="1200" dirty="0">
                <a:solidFill>
                  <a:schemeClr val="bg1"/>
                </a:solidFill>
                <a:cs typeface="Arial" pitchFamily="34" charset="0"/>
              </a:endParaRPr>
            </a:p>
          </p:txBody>
        </p:sp>
        <p:sp>
          <p:nvSpPr>
            <p:cNvPr id="10" name="TextBox 22">
              <a:extLst>
                <a:ext uri="{FF2B5EF4-FFF2-40B4-BE49-F238E27FC236}">
                  <a16:creationId xmlns:a16="http://schemas.microsoft.com/office/drawing/2014/main" id="{2F0EDF80-B1E5-FA88-EBA2-7A1F3FC1EAA9}"/>
                </a:ext>
              </a:extLst>
            </p:cNvPr>
            <p:cNvSpPr txBox="1"/>
            <p:nvPr/>
          </p:nvSpPr>
          <p:spPr>
            <a:xfrm>
              <a:off x="2811092" y="2091910"/>
              <a:ext cx="1032723" cy="584775"/>
            </a:xfrm>
            <a:prstGeom prst="rect">
              <a:avLst/>
            </a:prstGeom>
            <a:noFill/>
          </p:spPr>
          <p:txBody>
            <a:bodyPr wrap="square" rtlCol="0">
              <a:spAutoFit/>
            </a:bodyPr>
            <a:lstStyle/>
            <a:p>
              <a:pPr algn="ctr"/>
              <a:r>
                <a:rPr lang="en-US" altLang="ko-KR" sz="1600" dirty="0">
                  <a:solidFill>
                    <a:schemeClr val="bg1"/>
                  </a:solidFill>
                  <a:latin typeface="Proxima Nova Rg" panose="02000506030000020004" charset="0"/>
                  <a:cs typeface="Arial" pitchFamily="34" charset="0"/>
                </a:rPr>
                <a:t>Teams</a:t>
              </a:r>
            </a:p>
            <a:p>
              <a:pPr algn="ctr"/>
              <a:r>
                <a:rPr lang="en-US" altLang="ko-KR" sz="1600" dirty="0">
                  <a:solidFill>
                    <a:schemeClr val="bg1"/>
                  </a:solidFill>
                  <a:latin typeface="Proxima Nova Rg" panose="02000506030000020004" charset="0"/>
                  <a:cs typeface="Arial" pitchFamily="34" charset="0"/>
                </a:rPr>
                <a:t> y meats</a:t>
              </a:r>
              <a:endParaRPr lang="ko-KR" altLang="en-US" sz="1600" dirty="0">
                <a:solidFill>
                  <a:schemeClr val="bg1"/>
                </a:solidFill>
                <a:latin typeface="Proxima Nova Rg" panose="02000506030000020004" charset="0"/>
                <a:cs typeface="Arial" pitchFamily="34" charset="0"/>
              </a:endParaRPr>
            </a:p>
          </p:txBody>
        </p:sp>
        <p:sp>
          <p:nvSpPr>
            <p:cNvPr id="11" name="TextBox 23">
              <a:extLst>
                <a:ext uri="{FF2B5EF4-FFF2-40B4-BE49-F238E27FC236}">
                  <a16:creationId xmlns:a16="http://schemas.microsoft.com/office/drawing/2014/main" id="{78A29417-01EC-DD99-3324-142D13C3A5C5}"/>
                </a:ext>
              </a:extLst>
            </p:cNvPr>
            <p:cNvSpPr txBox="1"/>
            <p:nvPr/>
          </p:nvSpPr>
          <p:spPr>
            <a:xfrm>
              <a:off x="4692145" y="1467666"/>
              <a:ext cx="5037922" cy="2308324"/>
            </a:xfrm>
            <a:prstGeom prst="rect">
              <a:avLst/>
            </a:prstGeom>
            <a:noFill/>
          </p:spPr>
          <p:txBody>
            <a:bodyPr wrap="square" rtlCol="0">
              <a:spAutoFit/>
            </a:bodyPr>
            <a:lstStyle/>
            <a:p>
              <a:pPr algn="just">
                <a:spcAft>
                  <a:spcPts val="800"/>
                </a:spcAft>
              </a:pPr>
              <a:r>
                <a:rPr lang="es-ES" sz="2400" dirty="0">
                  <a:latin typeface="Proxima Nova Rg" panose="02000506030000020004" charset="0"/>
                </a:rPr>
                <a:t>Técnica de recolección de datos por medio de la interacción de  personas con características homogénea, y que son invitados por un investigador para dialogar sobre un tema determinado.</a:t>
              </a:r>
            </a:p>
          </p:txBody>
        </p:sp>
      </p:grpSp>
    </p:spTree>
    <p:extLst>
      <p:ext uri="{BB962C8B-B14F-4D97-AF65-F5344CB8AC3E}">
        <p14:creationId xmlns:p14="http://schemas.microsoft.com/office/powerpoint/2010/main" val="2267176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57CF-58D0-2F0A-668F-87265D784419}"/>
              </a:ext>
            </a:extLst>
          </p:cNvPr>
          <p:cNvSpPr>
            <a:spLocks noGrp="1"/>
          </p:cNvSpPr>
          <p:nvPr>
            <p:ph type="title"/>
          </p:nvPr>
        </p:nvSpPr>
        <p:spPr>
          <a:xfrm>
            <a:off x="787421" y="1202132"/>
            <a:ext cx="10676818" cy="1550126"/>
          </a:xfrm>
        </p:spPr>
        <p:txBody>
          <a:bodyPr>
            <a:noAutofit/>
          </a:bodyPr>
          <a:lstStyle/>
          <a:p>
            <a:pPr algn="ctr"/>
            <a:br>
              <a:rPr lang="es-NI" sz="4000" dirty="0"/>
            </a:br>
            <a:br>
              <a:rPr lang="es-NI" sz="4000" dirty="0"/>
            </a:br>
            <a:br>
              <a:rPr lang="es-NI" sz="4000" dirty="0"/>
            </a:br>
            <a:br>
              <a:rPr lang="es-NI" sz="4000" dirty="0"/>
            </a:br>
            <a:br>
              <a:rPr lang="es-NI" sz="4000" dirty="0"/>
            </a:br>
            <a:br>
              <a:rPr lang="es-NI" sz="4000" dirty="0"/>
            </a:br>
            <a:br>
              <a:rPr lang="es-NI" sz="4000" dirty="0"/>
            </a:br>
            <a:br>
              <a:rPr lang="es-NI" sz="4000" dirty="0"/>
            </a:br>
            <a:br>
              <a:rPr lang="es-NI" sz="4000" dirty="0"/>
            </a:br>
            <a:br>
              <a:rPr lang="es-NI" sz="4000" dirty="0"/>
            </a:br>
            <a:r>
              <a:rPr lang="es-NI" sz="4000" dirty="0">
                <a:solidFill>
                  <a:srgbClr val="185F9B"/>
                </a:solidFill>
              </a:rPr>
              <a:t>Taller participativo: </a:t>
            </a:r>
            <a:br>
              <a:rPr lang="es-NI" sz="4000" dirty="0">
                <a:solidFill>
                  <a:srgbClr val="185F9B"/>
                </a:solidFill>
              </a:rPr>
            </a:br>
            <a:r>
              <a:rPr lang="es-NI" sz="4000" dirty="0">
                <a:solidFill>
                  <a:srgbClr val="185F9B"/>
                </a:solidFill>
              </a:rPr>
              <a:t>La participación sincrónica</a:t>
            </a:r>
            <a:br>
              <a:rPr lang="es-NI" sz="4000" dirty="0"/>
            </a:br>
            <a:endParaRPr lang="es-MX" sz="4000" dirty="0"/>
          </a:p>
        </p:txBody>
      </p:sp>
      <p:grpSp>
        <p:nvGrpSpPr>
          <p:cNvPr id="8" name="Grupo 7">
            <a:extLst>
              <a:ext uri="{FF2B5EF4-FFF2-40B4-BE49-F238E27FC236}">
                <a16:creationId xmlns:a16="http://schemas.microsoft.com/office/drawing/2014/main" id="{A8E45D12-4DA5-08D1-90A8-5A654FCDE412}"/>
              </a:ext>
            </a:extLst>
          </p:cNvPr>
          <p:cNvGrpSpPr/>
          <p:nvPr/>
        </p:nvGrpSpPr>
        <p:grpSpPr>
          <a:xfrm>
            <a:off x="2589818" y="2653637"/>
            <a:ext cx="2624818" cy="2888086"/>
            <a:chOff x="2623409" y="1312427"/>
            <a:chExt cx="2668286" cy="2888086"/>
          </a:xfrm>
          <a:solidFill>
            <a:srgbClr val="E6017D"/>
          </a:solidFill>
        </p:grpSpPr>
        <p:sp>
          <p:nvSpPr>
            <p:cNvPr id="9" name="Círculo parcial 8">
              <a:extLst>
                <a:ext uri="{FF2B5EF4-FFF2-40B4-BE49-F238E27FC236}">
                  <a16:creationId xmlns:a16="http://schemas.microsoft.com/office/drawing/2014/main" id="{9BA013D0-864D-5AAA-7BD3-95F57824AA44}"/>
                </a:ext>
              </a:extLst>
            </p:cNvPr>
            <p:cNvSpPr/>
            <p:nvPr/>
          </p:nvSpPr>
          <p:spPr>
            <a:xfrm>
              <a:off x="2623409" y="1312427"/>
              <a:ext cx="2668286" cy="2888086"/>
            </a:xfrm>
            <a:prstGeom prst="pie">
              <a:avLst>
                <a:gd name="adj1" fmla="val 9000000"/>
                <a:gd name="adj2" fmla="val 16200000"/>
              </a:avLst>
            </a:prstGeom>
            <a:grpFill/>
          </p:spPr>
          <p:style>
            <a:lnRef idx="0">
              <a:schemeClr val="lt1">
                <a:hueOff val="0"/>
                <a:satOff val="0"/>
                <a:lumOff val="0"/>
                <a:alphaOff val="0"/>
              </a:schemeClr>
            </a:lnRef>
            <a:fillRef idx="3">
              <a:schemeClr val="accent4">
                <a:hueOff val="6599937"/>
                <a:satOff val="-29202"/>
                <a:lumOff val="-4903"/>
                <a:alphaOff val="0"/>
              </a:schemeClr>
            </a:fillRef>
            <a:effectRef idx="3">
              <a:schemeClr val="accent4">
                <a:hueOff val="6599937"/>
                <a:satOff val="-29202"/>
                <a:lumOff val="-4903"/>
                <a:alphaOff val="0"/>
              </a:schemeClr>
            </a:effectRef>
            <a:fontRef idx="minor">
              <a:schemeClr val="lt1"/>
            </a:fontRef>
          </p:style>
          <p:txBody>
            <a:bodyPr/>
            <a:lstStyle/>
            <a:p>
              <a:endParaRPr lang="es-NI"/>
            </a:p>
          </p:txBody>
        </p:sp>
        <p:sp>
          <p:nvSpPr>
            <p:cNvPr id="10" name="Círculo parcial 4">
              <a:extLst>
                <a:ext uri="{FF2B5EF4-FFF2-40B4-BE49-F238E27FC236}">
                  <a16:creationId xmlns:a16="http://schemas.microsoft.com/office/drawing/2014/main" id="{126D8B73-C3DC-43B8-1609-8FD539B938BA}"/>
                </a:ext>
              </a:extLst>
            </p:cNvPr>
            <p:cNvSpPr txBox="1"/>
            <p:nvPr/>
          </p:nvSpPr>
          <p:spPr>
            <a:xfrm>
              <a:off x="2812091" y="2009406"/>
              <a:ext cx="977948" cy="9352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Proxima Nova Rg" panose="02000506030000020004" charset="0"/>
                </a:rPr>
                <a:t>Ventajas</a:t>
              </a:r>
              <a:r>
                <a:rPr lang="es-ES" sz="1800" kern="1200" dirty="0"/>
                <a:t> </a:t>
              </a:r>
            </a:p>
          </p:txBody>
        </p:sp>
      </p:grpSp>
      <p:grpSp>
        <p:nvGrpSpPr>
          <p:cNvPr id="11" name="Grupo 10">
            <a:extLst>
              <a:ext uri="{FF2B5EF4-FFF2-40B4-BE49-F238E27FC236}">
                <a16:creationId xmlns:a16="http://schemas.microsoft.com/office/drawing/2014/main" id="{496094D6-39D8-FF97-972F-F7D824393225}"/>
              </a:ext>
            </a:extLst>
          </p:cNvPr>
          <p:cNvGrpSpPr/>
          <p:nvPr/>
        </p:nvGrpSpPr>
        <p:grpSpPr>
          <a:xfrm>
            <a:off x="2589819" y="2653637"/>
            <a:ext cx="2624817" cy="2855763"/>
            <a:chOff x="2698388" y="1334539"/>
            <a:chExt cx="2624817" cy="2855763"/>
          </a:xfrm>
        </p:grpSpPr>
        <p:sp>
          <p:nvSpPr>
            <p:cNvPr id="12" name="Círculo parcial 11">
              <a:extLst>
                <a:ext uri="{FF2B5EF4-FFF2-40B4-BE49-F238E27FC236}">
                  <a16:creationId xmlns:a16="http://schemas.microsoft.com/office/drawing/2014/main" id="{7C45F11C-7D6C-1947-B691-16548F700214}"/>
                </a:ext>
              </a:extLst>
            </p:cNvPr>
            <p:cNvSpPr/>
            <p:nvPr/>
          </p:nvSpPr>
          <p:spPr>
            <a:xfrm>
              <a:off x="2698388" y="1334539"/>
              <a:ext cx="2624817" cy="2855763"/>
            </a:xfrm>
            <a:prstGeom prst="pie">
              <a:avLst>
                <a:gd name="adj1" fmla="val 16200000"/>
                <a:gd name="adj2" fmla="val 1800000"/>
              </a:avLst>
            </a:prstGeom>
            <a:solidFill>
              <a:srgbClr val="95B12F"/>
            </a:solidFill>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a:lstStyle/>
            <a:p>
              <a:endParaRPr lang="es-NI"/>
            </a:p>
          </p:txBody>
        </p:sp>
        <p:sp>
          <p:nvSpPr>
            <p:cNvPr id="13" name="Círculo parcial 4">
              <a:extLst>
                <a:ext uri="{FF2B5EF4-FFF2-40B4-BE49-F238E27FC236}">
                  <a16:creationId xmlns:a16="http://schemas.microsoft.com/office/drawing/2014/main" id="{E3729FB8-A884-7BF6-7F22-68D4CA5941BC}"/>
                </a:ext>
              </a:extLst>
            </p:cNvPr>
            <p:cNvSpPr txBox="1"/>
            <p:nvPr/>
          </p:nvSpPr>
          <p:spPr>
            <a:xfrm>
              <a:off x="4065053" y="2044957"/>
              <a:ext cx="1197729" cy="9352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Proxima Nova Rg" panose="02000506030000020004" charset="0"/>
                </a:rPr>
                <a:t>Desventajas</a:t>
              </a:r>
              <a:r>
                <a:rPr lang="es-ES" sz="1600" kern="1200" dirty="0"/>
                <a:t> </a:t>
              </a:r>
            </a:p>
          </p:txBody>
        </p:sp>
      </p:grpSp>
      <p:grpSp>
        <p:nvGrpSpPr>
          <p:cNvPr id="14" name="Grupo 13">
            <a:extLst>
              <a:ext uri="{FF2B5EF4-FFF2-40B4-BE49-F238E27FC236}">
                <a16:creationId xmlns:a16="http://schemas.microsoft.com/office/drawing/2014/main" id="{3A7E235D-9EC7-5D42-76C3-2BFB4CB7C820}"/>
              </a:ext>
            </a:extLst>
          </p:cNvPr>
          <p:cNvGrpSpPr/>
          <p:nvPr/>
        </p:nvGrpSpPr>
        <p:grpSpPr>
          <a:xfrm>
            <a:off x="2568084" y="2793578"/>
            <a:ext cx="2668286" cy="2608203"/>
            <a:chOff x="2623409" y="1452368"/>
            <a:chExt cx="2668286" cy="2608203"/>
          </a:xfrm>
          <a:solidFill>
            <a:srgbClr val="0C9FDE"/>
          </a:solidFill>
        </p:grpSpPr>
        <p:sp>
          <p:nvSpPr>
            <p:cNvPr id="15" name="Círculo parcial 14">
              <a:extLst>
                <a:ext uri="{FF2B5EF4-FFF2-40B4-BE49-F238E27FC236}">
                  <a16:creationId xmlns:a16="http://schemas.microsoft.com/office/drawing/2014/main" id="{F7B0AC09-26AB-4C10-0384-3186091010AD}"/>
                </a:ext>
              </a:extLst>
            </p:cNvPr>
            <p:cNvSpPr/>
            <p:nvPr/>
          </p:nvSpPr>
          <p:spPr>
            <a:xfrm>
              <a:off x="2623409" y="1452368"/>
              <a:ext cx="2668286" cy="2608203"/>
            </a:xfrm>
            <a:prstGeom prst="pie">
              <a:avLst>
                <a:gd name="adj1" fmla="val 1800000"/>
                <a:gd name="adj2" fmla="val 9000000"/>
              </a:avLst>
            </a:prstGeom>
            <a:grpFill/>
          </p:spPr>
          <p:style>
            <a:lnRef idx="0">
              <a:schemeClr val="lt1">
                <a:hueOff val="0"/>
                <a:satOff val="0"/>
                <a:lumOff val="0"/>
                <a:alphaOff val="0"/>
              </a:schemeClr>
            </a:lnRef>
            <a:fillRef idx="3">
              <a:schemeClr val="accent4">
                <a:hueOff val="3299968"/>
                <a:satOff val="-14601"/>
                <a:lumOff val="-2452"/>
                <a:alphaOff val="0"/>
              </a:schemeClr>
            </a:fillRef>
            <a:effectRef idx="3">
              <a:schemeClr val="accent4">
                <a:hueOff val="3299968"/>
                <a:satOff val="-14601"/>
                <a:lumOff val="-2452"/>
                <a:alphaOff val="0"/>
              </a:schemeClr>
            </a:effectRef>
            <a:fontRef idx="minor">
              <a:schemeClr val="lt1"/>
            </a:fontRef>
          </p:style>
          <p:txBody>
            <a:bodyPr/>
            <a:lstStyle/>
            <a:p>
              <a:endParaRPr lang="es-NI"/>
            </a:p>
          </p:txBody>
        </p:sp>
        <p:sp>
          <p:nvSpPr>
            <p:cNvPr id="16" name="Círculo parcial 4">
              <a:extLst>
                <a:ext uri="{FF2B5EF4-FFF2-40B4-BE49-F238E27FC236}">
                  <a16:creationId xmlns:a16="http://schemas.microsoft.com/office/drawing/2014/main" id="{9513352C-B8BE-7117-73D7-48312535711D}"/>
                </a:ext>
              </a:extLst>
            </p:cNvPr>
            <p:cNvSpPr txBox="1"/>
            <p:nvPr/>
          </p:nvSpPr>
          <p:spPr>
            <a:xfrm>
              <a:off x="3195898" y="3266545"/>
              <a:ext cx="1631822" cy="4586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err="1">
                  <a:latin typeface="Proxima Nova Rg" panose="02000506030000020004" charset="0"/>
                </a:rPr>
                <a:t>Bigbluebottom</a:t>
              </a:r>
              <a:endParaRPr lang="es-ES" sz="1400" kern="1200" dirty="0">
                <a:latin typeface="Proxima Nova Rg" panose="02000506030000020004" charset="0"/>
              </a:endParaRPr>
            </a:p>
          </p:txBody>
        </p:sp>
      </p:grpSp>
      <p:grpSp>
        <p:nvGrpSpPr>
          <p:cNvPr id="17" name="Grupo 16">
            <a:extLst>
              <a:ext uri="{FF2B5EF4-FFF2-40B4-BE49-F238E27FC236}">
                <a16:creationId xmlns:a16="http://schemas.microsoft.com/office/drawing/2014/main" id="{E7D0952F-DA14-56FD-D992-AE300F840AEB}"/>
              </a:ext>
            </a:extLst>
          </p:cNvPr>
          <p:cNvGrpSpPr/>
          <p:nvPr/>
        </p:nvGrpSpPr>
        <p:grpSpPr>
          <a:xfrm>
            <a:off x="1197578" y="2710937"/>
            <a:ext cx="10025690" cy="2287737"/>
            <a:chOff x="672202" y="920580"/>
            <a:chExt cx="7698512" cy="2287737"/>
          </a:xfrm>
        </p:grpSpPr>
        <p:sp>
          <p:nvSpPr>
            <p:cNvPr id="18" name="Text Placeholder 13">
              <a:extLst>
                <a:ext uri="{FF2B5EF4-FFF2-40B4-BE49-F238E27FC236}">
                  <a16:creationId xmlns:a16="http://schemas.microsoft.com/office/drawing/2014/main" id="{C6D55BC4-71B4-5391-1CBD-0B01D64EC3C9}"/>
                </a:ext>
              </a:extLst>
            </p:cNvPr>
            <p:cNvSpPr txBox="1">
              <a:spLocks/>
            </p:cNvSpPr>
            <p:nvPr/>
          </p:nvSpPr>
          <p:spPr>
            <a:xfrm>
              <a:off x="672202" y="920580"/>
              <a:ext cx="2293105" cy="739354"/>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b="1" dirty="0">
                  <a:solidFill>
                    <a:schemeClr val="accent2"/>
                  </a:solidFill>
                  <a:latin typeface="Proxima Nova Rg" panose="02000506030000020004" charset="0"/>
                  <a:cs typeface="Arial" pitchFamily="34" charset="0"/>
                </a:rPr>
                <a:t>Taller</a:t>
              </a:r>
              <a:r>
                <a:rPr lang="en-US" sz="4000" b="1" dirty="0">
                  <a:solidFill>
                    <a:schemeClr val="accent2"/>
                  </a:solidFill>
                  <a:latin typeface="Proxima Nova Rg" panose="02000506030000020004" charset="0"/>
                  <a:cs typeface="Arial" pitchFamily="34" charset="0"/>
                </a:rPr>
                <a:t> </a:t>
              </a:r>
            </a:p>
            <a:p>
              <a:pPr marL="0" indent="0">
                <a:lnSpc>
                  <a:spcPct val="110000"/>
                </a:lnSpc>
                <a:buNone/>
              </a:pPr>
              <a:endParaRPr lang="en-US" altLang="ko-KR" sz="1600" b="1" dirty="0">
                <a:solidFill>
                  <a:schemeClr val="accent2"/>
                </a:solidFill>
                <a:cs typeface="Arial" pitchFamily="34" charset="0"/>
              </a:endParaRPr>
            </a:p>
          </p:txBody>
        </p:sp>
        <p:sp>
          <p:nvSpPr>
            <p:cNvPr id="20" name="TextBox 23">
              <a:extLst>
                <a:ext uri="{FF2B5EF4-FFF2-40B4-BE49-F238E27FC236}">
                  <a16:creationId xmlns:a16="http://schemas.microsoft.com/office/drawing/2014/main" id="{47B7D7A3-0378-77E9-AF7A-392A04AE55D2}"/>
                </a:ext>
              </a:extLst>
            </p:cNvPr>
            <p:cNvSpPr txBox="1"/>
            <p:nvPr/>
          </p:nvSpPr>
          <p:spPr>
            <a:xfrm>
              <a:off x="4185674" y="1269325"/>
              <a:ext cx="4185040" cy="1938992"/>
            </a:xfrm>
            <a:prstGeom prst="rect">
              <a:avLst/>
            </a:prstGeom>
            <a:noFill/>
          </p:spPr>
          <p:txBody>
            <a:bodyPr wrap="square" rtlCol="0">
              <a:spAutoFit/>
            </a:bodyPr>
            <a:lstStyle/>
            <a:p>
              <a:pPr algn="just">
                <a:spcAft>
                  <a:spcPts val="800"/>
                </a:spcAft>
              </a:pPr>
              <a:r>
                <a:rPr lang="es-ES" sz="2400" dirty="0">
                  <a:latin typeface="Proxima Nova Rg" panose="02000506030000020004" charset="0"/>
                  <a:ea typeface="Aptos" panose="020B0004020202020204" pitchFamily="34" charset="0"/>
                </a:rPr>
                <a:t>C</a:t>
              </a:r>
              <a:r>
                <a:rPr lang="es-ES" sz="2400" dirty="0">
                  <a:effectLst/>
                  <a:latin typeface="Proxima Nova Rg" panose="02000506030000020004" charset="0"/>
                  <a:ea typeface="Aptos" panose="020B0004020202020204" pitchFamily="34" charset="0"/>
                </a:rPr>
                <a:t>onstituye un espacio de interacción grupal, y depende de la estrategia empleada será para presentar, animar, conseguir información, consolidar equipos.</a:t>
              </a:r>
              <a:endParaRPr lang="es-ES" sz="2000" kern="100" dirty="0">
                <a:effectLst/>
                <a:latin typeface="Proxima Nova Rg" panose="02000506030000020004" charset="0"/>
                <a:ea typeface="Aptos" panose="020B0004020202020204" pitchFamily="34" charset="0"/>
                <a:cs typeface="Times New Roman" panose="02020603050405020304" pitchFamily="18" charset="0"/>
              </a:endParaRPr>
            </a:p>
          </p:txBody>
        </p:sp>
      </p:grpSp>
    </p:spTree>
    <p:extLst>
      <p:ext uri="{BB962C8B-B14F-4D97-AF65-F5344CB8AC3E}">
        <p14:creationId xmlns:p14="http://schemas.microsoft.com/office/powerpoint/2010/main" val="3383833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DA9E6-7B14-7052-258E-0FB0EC755E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47F5C5-759A-ECAC-991E-B27D0103102D}"/>
              </a:ext>
            </a:extLst>
          </p:cNvPr>
          <p:cNvSpPr>
            <a:spLocks noGrp="1"/>
          </p:cNvSpPr>
          <p:nvPr>
            <p:ph type="title"/>
          </p:nvPr>
        </p:nvSpPr>
        <p:spPr>
          <a:xfrm>
            <a:off x="838200" y="1185215"/>
            <a:ext cx="10847590" cy="905691"/>
          </a:xfrm>
        </p:spPr>
        <p:txBody>
          <a:bodyPr>
            <a:normAutofit fontScale="90000"/>
          </a:bodyPr>
          <a:lstStyle/>
          <a:p>
            <a:pPr algn="ctr"/>
            <a:r>
              <a:rPr lang="es-NI" dirty="0"/>
              <a:t>Método Delphi: </a:t>
            </a:r>
            <a:br>
              <a:rPr lang="es-NI" dirty="0"/>
            </a:br>
            <a:r>
              <a:rPr lang="es-NI" dirty="0"/>
              <a:t>El consenso desde la virtualidad</a:t>
            </a:r>
          </a:p>
        </p:txBody>
      </p:sp>
      <p:grpSp>
        <p:nvGrpSpPr>
          <p:cNvPr id="3" name="Grupo 2">
            <a:extLst>
              <a:ext uri="{FF2B5EF4-FFF2-40B4-BE49-F238E27FC236}">
                <a16:creationId xmlns:a16="http://schemas.microsoft.com/office/drawing/2014/main" id="{21671A8A-1AA0-6B17-3AF7-1ACDC06EEF93}"/>
              </a:ext>
            </a:extLst>
          </p:cNvPr>
          <p:cNvGrpSpPr/>
          <p:nvPr/>
        </p:nvGrpSpPr>
        <p:grpSpPr>
          <a:xfrm>
            <a:off x="920736" y="2300772"/>
            <a:ext cx="7550554" cy="2180829"/>
            <a:chOff x="622711" y="1248310"/>
            <a:chExt cx="7082383" cy="2180829"/>
          </a:xfrm>
        </p:grpSpPr>
        <p:sp>
          <p:nvSpPr>
            <p:cNvPr id="4" name="Text Placeholder 13">
              <a:extLst>
                <a:ext uri="{FF2B5EF4-FFF2-40B4-BE49-F238E27FC236}">
                  <a16:creationId xmlns:a16="http://schemas.microsoft.com/office/drawing/2014/main" id="{6FF28808-E268-DBB6-14EB-E67A8EA2AC22}"/>
                </a:ext>
              </a:extLst>
            </p:cNvPr>
            <p:cNvSpPr txBox="1">
              <a:spLocks/>
            </p:cNvSpPr>
            <p:nvPr/>
          </p:nvSpPr>
          <p:spPr>
            <a:xfrm>
              <a:off x="622711" y="1248310"/>
              <a:ext cx="2293105" cy="739354"/>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b="1" dirty="0">
                  <a:solidFill>
                    <a:schemeClr val="accent2"/>
                  </a:solidFill>
                  <a:latin typeface="Proxima Nova Rg" panose="02000506030000020004" charset="0"/>
                  <a:cs typeface="Arial" pitchFamily="34" charset="0"/>
                </a:rPr>
                <a:t>Delphi</a:t>
              </a:r>
              <a:endParaRPr lang="en-US" altLang="ko-KR" b="1" dirty="0">
                <a:solidFill>
                  <a:schemeClr val="accent2"/>
                </a:solidFill>
                <a:latin typeface="Proxima Nova Rg" panose="02000506030000020004" charset="0"/>
                <a:cs typeface="Arial" pitchFamily="34" charset="0"/>
              </a:endParaRPr>
            </a:p>
          </p:txBody>
        </p:sp>
        <p:sp>
          <p:nvSpPr>
            <p:cNvPr id="6" name="TextBox 23">
              <a:extLst>
                <a:ext uri="{FF2B5EF4-FFF2-40B4-BE49-F238E27FC236}">
                  <a16:creationId xmlns:a16="http://schemas.microsoft.com/office/drawing/2014/main" id="{66F402BA-7E42-7894-7FDC-EBABD0B93FF0}"/>
                </a:ext>
              </a:extLst>
            </p:cNvPr>
            <p:cNvSpPr txBox="1"/>
            <p:nvPr/>
          </p:nvSpPr>
          <p:spPr>
            <a:xfrm>
              <a:off x="4088780" y="1674813"/>
              <a:ext cx="3616314" cy="1754326"/>
            </a:xfrm>
            <a:prstGeom prst="rect">
              <a:avLst/>
            </a:prstGeom>
            <a:noFill/>
          </p:spPr>
          <p:txBody>
            <a:bodyPr wrap="square" rtlCol="0">
              <a:spAutoFit/>
            </a:bodyPr>
            <a:lstStyle/>
            <a:p>
              <a:pPr algn="just">
                <a:spcAft>
                  <a:spcPts val="800"/>
                </a:spcAft>
              </a:pPr>
              <a:r>
                <a:rPr lang="es-ES" kern="100" dirty="0">
                  <a:latin typeface="Proxima Nova Rg" panose="02000506030000020004" charset="0"/>
                  <a:cs typeface="Times New Roman" panose="02020603050405020304" pitchFamily="18" charset="0"/>
                </a:rPr>
                <a:t>Un proceso iterativo que busca generar consenso en las opiniones de los expertos; por lo tanto, tenemos respuestas a preguntas en profundidad y réplicas a las mismas</a:t>
              </a:r>
            </a:p>
          </p:txBody>
        </p:sp>
      </p:grpSp>
      <p:pic>
        <p:nvPicPr>
          <p:cNvPr id="7" name="Imagen 6">
            <a:extLst>
              <a:ext uri="{FF2B5EF4-FFF2-40B4-BE49-F238E27FC236}">
                <a16:creationId xmlns:a16="http://schemas.microsoft.com/office/drawing/2014/main" id="{978A7FDA-8E40-74F6-9595-360EE8B54A0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63" b="96042" l="7468" r="89982">
                        <a14:foregroundMark x1="18033" y1="78364" x2="38798" y2="83905"/>
                        <a14:foregroundMark x1="38798" y1="83905" x2="51730" y2="82058"/>
                        <a14:foregroundMark x1="51730" y1="82058" x2="54645" y2="78892"/>
                        <a14:foregroundMark x1="9472" y1="74934" x2="18761" y2="86280"/>
                        <a14:foregroundMark x1="18761" y1="86280" x2="36430" y2="86280"/>
                        <a14:foregroundMark x1="7832" y1="90765" x2="15483" y2="59631"/>
                        <a14:foregroundMark x1="14936" y1="74406" x2="24044" y2="76253"/>
                        <a14:foregroundMark x1="24044" y1="76253" x2="25319" y2="75989"/>
                        <a14:foregroundMark x1="45902" y1="68338" x2="48270" y2="74670"/>
                        <a14:foregroundMark x1="46448" y1="92084" x2="55738" y2="92348"/>
                        <a14:foregroundMark x1="13843" y1="89710" x2="14936" y2="96042"/>
                      </a14:backgroundRemoval>
                    </a14:imgEffect>
                  </a14:imgLayer>
                </a14:imgProps>
              </a:ext>
            </a:extLst>
          </a:blip>
          <a:stretch>
            <a:fillRect/>
          </a:stretch>
        </p:blipFill>
        <p:spPr>
          <a:xfrm>
            <a:off x="415517" y="2670449"/>
            <a:ext cx="4676686" cy="3228532"/>
          </a:xfrm>
          <a:prstGeom prst="rect">
            <a:avLst/>
          </a:prstGeom>
        </p:spPr>
      </p:pic>
      <p:sp>
        <p:nvSpPr>
          <p:cNvPr id="8" name="Text Placeholder 13">
            <a:extLst>
              <a:ext uri="{FF2B5EF4-FFF2-40B4-BE49-F238E27FC236}">
                <a16:creationId xmlns:a16="http://schemas.microsoft.com/office/drawing/2014/main" id="{284F9760-0781-5733-7ACB-2FBD3F7EC3AC}"/>
              </a:ext>
            </a:extLst>
          </p:cNvPr>
          <p:cNvSpPr txBox="1">
            <a:spLocks/>
          </p:cNvSpPr>
          <p:nvPr/>
        </p:nvSpPr>
        <p:spPr>
          <a:xfrm>
            <a:off x="5383784" y="5215227"/>
            <a:ext cx="2078552" cy="739354"/>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2000" b="1" dirty="0">
                <a:solidFill>
                  <a:schemeClr val="accent2"/>
                </a:solidFill>
                <a:latin typeface="Proxima Nova Rg" panose="02000506030000020004" charset="0"/>
                <a:cs typeface="Arial" pitchFamily="34" charset="0"/>
              </a:rPr>
              <a:t>Zoom y </a:t>
            </a:r>
            <a:r>
              <a:rPr lang="en-US" sz="2000" b="1" dirty="0" err="1">
                <a:solidFill>
                  <a:schemeClr val="accent2"/>
                </a:solidFill>
                <a:latin typeface="Proxima Nova Rg" panose="02000506030000020004" charset="0"/>
                <a:cs typeface="Arial" pitchFamily="34" charset="0"/>
              </a:rPr>
              <a:t>Wenbex</a:t>
            </a:r>
            <a:endParaRPr lang="en-US" altLang="ko-KR" sz="2000" b="1" dirty="0">
              <a:solidFill>
                <a:schemeClr val="accent2"/>
              </a:solidFill>
              <a:latin typeface="Proxima Nova Rg" panose="02000506030000020004" charset="0"/>
              <a:cs typeface="Arial" pitchFamily="34" charset="0"/>
            </a:endParaRPr>
          </a:p>
        </p:txBody>
      </p:sp>
      <p:sp>
        <p:nvSpPr>
          <p:cNvPr id="9" name="Text Placeholder 13">
            <a:extLst>
              <a:ext uri="{FF2B5EF4-FFF2-40B4-BE49-F238E27FC236}">
                <a16:creationId xmlns:a16="http://schemas.microsoft.com/office/drawing/2014/main" id="{0CE64B55-0C6A-AA48-7EFD-00D557569E7E}"/>
              </a:ext>
            </a:extLst>
          </p:cNvPr>
          <p:cNvSpPr txBox="1">
            <a:spLocks/>
          </p:cNvSpPr>
          <p:nvPr/>
        </p:nvSpPr>
        <p:spPr>
          <a:xfrm>
            <a:off x="5283083" y="4717013"/>
            <a:ext cx="2179253" cy="538191"/>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sz="2000" b="1" dirty="0" err="1">
                <a:solidFill>
                  <a:schemeClr val="accent2"/>
                </a:solidFill>
                <a:latin typeface="Proxima Nova Rg" panose="02000506030000020004" charset="0"/>
                <a:cs typeface="Arial" pitchFamily="34" charset="0"/>
              </a:rPr>
              <a:t>Desventajas</a:t>
            </a:r>
            <a:endParaRPr lang="en-US" altLang="ko-KR" sz="2000" b="1" dirty="0">
              <a:solidFill>
                <a:schemeClr val="accent2"/>
              </a:solidFill>
              <a:latin typeface="Proxima Nova Rg" panose="02000506030000020004" charset="0"/>
              <a:cs typeface="Arial" pitchFamily="34" charset="0"/>
            </a:endParaRPr>
          </a:p>
        </p:txBody>
      </p:sp>
      <p:sp>
        <p:nvSpPr>
          <p:cNvPr id="10" name="Text Placeholder 13">
            <a:extLst>
              <a:ext uri="{FF2B5EF4-FFF2-40B4-BE49-F238E27FC236}">
                <a16:creationId xmlns:a16="http://schemas.microsoft.com/office/drawing/2014/main" id="{81137CAB-49DD-C2E0-289F-11081D213A51}"/>
              </a:ext>
            </a:extLst>
          </p:cNvPr>
          <p:cNvSpPr txBox="1">
            <a:spLocks/>
          </p:cNvSpPr>
          <p:nvPr/>
        </p:nvSpPr>
        <p:spPr>
          <a:xfrm>
            <a:off x="5657274" y="4170080"/>
            <a:ext cx="1462666" cy="37886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2000" b="1" dirty="0" err="1">
                <a:solidFill>
                  <a:schemeClr val="accent2"/>
                </a:solidFill>
                <a:latin typeface="Proxima Nova Rg" panose="02000506030000020004" charset="0"/>
                <a:cs typeface="Arial" pitchFamily="34" charset="0"/>
              </a:rPr>
              <a:t>Ventajas</a:t>
            </a:r>
            <a:r>
              <a:rPr lang="en-US" sz="2800" b="1" dirty="0">
                <a:solidFill>
                  <a:schemeClr val="accent2"/>
                </a:solidFill>
                <a:cs typeface="Arial" pitchFamily="34" charset="0"/>
              </a:rPr>
              <a:t> </a:t>
            </a:r>
            <a:endParaRPr lang="en-US" altLang="ko-KR" sz="1600" b="1" dirty="0">
              <a:solidFill>
                <a:schemeClr val="accent2"/>
              </a:solidFill>
              <a:cs typeface="Arial" pitchFamily="34" charset="0"/>
            </a:endParaRPr>
          </a:p>
        </p:txBody>
      </p:sp>
      <p:pic>
        <p:nvPicPr>
          <p:cNvPr id="12" name="Imagen 11">
            <a:extLst>
              <a:ext uri="{FF2B5EF4-FFF2-40B4-BE49-F238E27FC236}">
                <a16:creationId xmlns:a16="http://schemas.microsoft.com/office/drawing/2014/main" id="{A427DD83-511C-E693-9381-5AD13F30728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562" b="92829" l="8582" r="97388">
                        <a14:foregroundMark x1="79104" y1="39044" x2="80224" y2="31474"/>
                        <a14:foregroundMark x1="95149" y1="45020" x2="91418" y2="22709"/>
                        <a14:foregroundMark x1="91418" y1="22709" x2="86567" y2="12351"/>
                        <a14:foregroundMark x1="38806" y1="93625" x2="48134" y2="89243"/>
                        <a14:foregroundMark x1="92164" y1="45817" x2="92910" y2="35458"/>
                        <a14:foregroundMark x1="97388" y1="40637" x2="92537" y2="32271"/>
                      </a14:backgroundRemoval>
                    </a14:imgEffect>
                  </a14:imgLayer>
                </a14:imgProps>
              </a:ext>
            </a:extLst>
          </a:blip>
          <a:stretch>
            <a:fillRect/>
          </a:stretch>
        </p:blipFill>
        <p:spPr>
          <a:xfrm>
            <a:off x="8945804" y="3310524"/>
            <a:ext cx="1836965" cy="1720441"/>
          </a:xfrm>
          <a:prstGeom prst="rect">
            <a:avLst/>
          </a:prstGeom>
        </p:spPr>
      </p:pic>
    </p:spTree>
    <p:extLst>
      <p:ext uri="{BB962C8B-B14F-4D97-AF65-F5344CB8AC3E}">
        <p14:creationId xmlns:p14="http://schemas.microsoft.com/office/powerpoint/2010/main" val="3020146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858B1-B411-73EB-223B-6B9CFF47AB42}"/>
            </a:ext>
          </a:extLst>
        </p:cNvPr>
        <p:cNvGrpSpPr/>
        <p:nvPr/>
      </p:nvGrpSpPr>
      <p:grpSpPr>
        <a:xfrm>
          <a:off x="0" y="0"/>
          <a:ext cx="0" cy="0"/>
          <a:chOff x="0" y="0"/>
          <a:chExt cx="0" cy="0"/>
        </a:xfrm>
      </p:grpSpPr>
      <p:sp>
        <p:nvSpPr>
          <p:cNvPr id="52" name="Title 1">
            <a:extLst>
              <a:ext uri="{FF2B5EF4-FFF2-40B4-BE49-F238E27FC236}">
                <a16:creationId xmlns:a16="http://schemas.microsoft.com/office/drawing/2014/main" id="{EF48E0D4-016A-2080-239C-EDB2F51DD744}"/>
              </a:ext>
            </a:extLst>
          </p:cNvPr>
          <p:cNvSpPr>
            <a:spLocks noGrp="1"/>
          </p:cNvSpPr>
          <p:nvPr>
            <p:ph type="title"/>
          </p:nvPr>
        </p:nvSpPr>
        <p:spPr>
          <a:xfrm>
            <a:off x="838200" y="1048263"/>
            <a:ext cx="10515600" cy="905691"/>
          </a:xfrm>
        </p:spPr>
        <p:txBody>
          <a:bodyPr>
            <a:normAutofit/>
          </a:bodyPr>
          <a:lstStyle/>
          <a:p>
            <a:r>
              <a:rPr lang="es-MX" sz="4000" dirty="0">
                <a:ea typeface="Roboto" panose="02000000000000000000" pitchFamily="2" charset="0"/>
              </a:rPr>
              <a:t>Para Concluir</a:t>
            </a:r>
          </a:p>
        </p:txBody>
      </p:sp>
      <p:grpSp>
        <p:nvGrpSpPr>
          <p:cNvPr id="2" name="Google Shape;283;p19">
            <a:extLst>
              <a:ext uri="{FF2B5EF4-FFF2-40B4-BE49-F238E27FC236}">
                <a16:creationId xmlns:a16="http://schemas.microsoft.com/office/drawing/2014/main" id="{518147B9-8DDA-1F3E-E13B-421A8922CED7}"/>
              </a:ext>
            </a:extLst>
          </p:cNvPr>
          <p:cNvGrpSpPr/>
          <p:nvPr/>
        </p:nvGrpSpPr>
        <p:grpSpPr>
          <a:xfrm>
            <a:off x="4180779" y="2431671"/>
            <a:ext cx="3683394" cy="2652290"/>
            <a:chOff x="2762100" y="1627151"/>
            <a:chExt cx="3683394" cy="2652290"/>
          </a:xfrm>
        </p:grpSpPr>
        <p:cxnSp>
          <p:nvCxnSpPr>
            <p:cNvPr id="7" name="Google Shape;284;p19">
              <a:extLst>
                <a:ext uri="{FF2B5EF4-FFF2-40B4-BE49-F238E27FC236}">
                  <a16:creationId xmlns:a16="http://schemas.microsoft.com/office/drawing/2014/main" id="{1FC33DD4-FA35-A7CB-E42F-E3F0F80B59C1}"/>
                </a:ext>
              </a:extLst>
            </p:cNvPr>
            <p:cNvCxnSpPr>
              <a:cxnSpLocks/>
            </p:cNvCxnSpPr>
            <p:nvPr/>
          </p:nvCxnSpPr>
          <p:spPr>
            <a:xfrm rot="16200000" flipH="1">
              <a:off x="4995493" y="2833392"/>
              <a:ext cx="1497775" cy="1360139"/>
            </a:xfrm>
            <a:prstGeom prst="bentConnector3">
              <a:avLst>
                <a:gd name="adj1" fmla="val 100024"/>
              </a:avLst>
            </a:prstGeom>
            <a:noFill/>
            <a:ln w="19050" cap="flat" cmpd="sng">
              <a:solidFill>
                <a:srgbClr val="0C9FDE"/>
              </a:solidFill>
              <a:prstDash val="solid"/>
              <a:round/>
              <a:headEnd type="none" w="med" len="med"/>
              <a:tailEnd type="none" w="med" len="med"/>
            </a:ln>
          </p:spPr>
        </p:cxnSp>
        <p:sp>
          <p:nvSpPr>
            <p:cNvPr id="8" name="Google Shape;285;p19">
              <a:extLst>
                <a:ext uri="{FF2B5EF4-FFF2-40B4-BE49-F238E27FC236}">
                  <a16:creationId xmlns:a16="http://schemas.microsoft.com/office/drawing/2014/main" id="{A1024B4A-6ADF-60ED-93FC-EFA1BD4B3B5A}"/>
                </a:ext>
              </a:extLst>
            </p:cNvPr>
            <p:cNvSpPr/>
            <p:nvPr/>
          </p:nvSpPr>
          <p:spPr>
            <a:xfrm>
              <a:off x="2762125" y="2985975"/>
              <a:ext cx="1134233" cy="572754"/>
            </a:xfrm>
            <a:custGeom>
              <a:avLst/>
              <a:gdLst/>
              <a:ahLst/>
              <a:cxnLst/>
              <a:rect l="l" t="t" r="r" b="b"/>
              <a:pathLst>
                <a:path w="12525" h="44503" fill="none" extrusionOk="0">
                  <a:moveTo>
                    <a:pt x="0" y="1"/>
                  </a:moveTo>
                  <a:lnTo>
                    <a:pt x="12525" y="1"/>
                  </a:lnTo>
                  <a:lnTo>
                    <a:pt x="12525" y="44503"/>
                  </a:lnTo>
                </a:path>
              </a:pathLst>
            </a:custGeom>
            <a:noFill/>
            <a:ln w="19050" cap="flat" cmpd="sng">
              <a:solidFill>
                <a:srgbClr val="185F9B"/>
              </a:solidFill>
              <a:prstDash val="solid"/>
              <a:miter lim="144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 name="Google Shape;286;p19">
              <a:extLst>
                <a:ext uri="{FF2B5EF4-FFF2-40B4-BE49-F238E27FC236}">
                  <a16:creationId xmlns:a16="http://schemas.microsoft.com/office/drawing/2014/main" id="{9FDB429C-5E7D-A7E4-F3D6-AC531DA593C7}"/>
                </a:ext>
              </a:extLst>
            </p:cNvPr>
            <p:cNvCxnSpPr/>
            <p:nvPr/>
          </p:nvCxnSpPr>
          <p:spPr>
            <a:xfrm>
              <a:off x="5325375" y="2543175"/>
              <a:ext cx="1099200" cy="442800"/>
            </a:xfrm>
            <a:prstGeom prst="bentConnector3">
              <a:avLst>
                <a:gd name="adj1" fmla="val -82"/>
              </a:avLst>
            </a:prstGeom>
            <a:noFill/>
            <a:ln w="19050" cap="flat" cmpd="sng">
              <a:solidFill>
                <a:srgbClr val="95B12F"/>
              </a:solidFill>
              <a:prstDash val="solid"/>
              <a:round/>
              <a:headEnd type="none" w="med" len="med"/>
              <a:tailEnd type="none" w="med" len="med"/>
            </a:ln>
          </p:spPr>
        </p:cxnSp>
        <p:sp>
          <p:nvSpPr>
            <p:cNvPr id="22" name="Google Shape;287;p19">
              <a:extLst>
                <a:ext uri="{FF2B5EF4-FFF2-40B4-BE49-F238E27FC236}">
                  <a16:creationId xmlns:a16="http://schemas.microsoft.com/office/drawing/2014/main" id="{1069EA27-AB0C-5C9E-8417-98E2551C2C0F}"/>
                </a:ext>
              </a:extLst>
            </p:cNvPr>
            <p:cNvSpPr/>
            <p:nvPr/>
          </p:nvSpPr>
          <p:spPr>
            <a:xfrm flipH="1">
              <a:off x="6076029" y="1697774"/>
              <a:ext cx="348121" cy="621895"/>
            </a:xfrm>
            <a:custGeom>
              <a:avLst/>
              <a:gdLst/>
              <a:ahLst/>
              <a:cxnLst/>
              <a:rect l="l" t="t" r="r" b="b"/>
              <a:pathLst>
                <a:path w="10394" h="20890" fill="none" extrusionOk="0">
                  <a:moveTo>
                    <a:pt x="0" y="1"/>
                  </a:moveTo>
                  <a:lnTo>
                    <a:pt x="10394" y="1"/>
                  </a:lnTo>
                  <a:lnTo>
                    <a:pt x="10394" y="20889"/>
                  </a:lnTo>
                </a:path>
              </a:pathLst>
            </a:custGeom>
            <a:solidFill>
              <a:srgbClr val="E6017D"/>
            </a:solidFill>
            <a:ln w="19050" cap="flat" cmpd="sng">
              <a:solidFill>
                <a:srgbClr val="E6017D"/>
              </a:solidFill>
              <a:prstDash val="solid"/>
              <a:miter lim="144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8;p19">
              <a:extLst>
                <a:ext uri="{FF2B5EF4-FFF2-40B4-BE49-F238E27FC236}">
                  <a16:creationId xmlns:a16="http://schemas.microsoft.com/office/drawing/2014/main" id="{8C919693-3305-01EF-5BE4-E4235C69A39B}"/>
                </a:ext>
              </a:extLst>
            </p:cNvPr>
            <p:cNvSpPr/>
            <p:nvPr/>
          </p:nvSpPr>
          <p:spPr>
            <a:xfrm rot="10800000" flipH="1">
              <a:off x="2860450" y="3752314"/>
              <a:ext cx="348121" cy="514886"/>
            </a:xfrm>
            <a:custGeom>
              <a:avLst/>
              <a:gdLst/>
              <a:ahLst/>
              <a:cxnLst/>
              <a:rect l="l" t="t" r="r" b="b"/>
              <a:pathLst>
                <a:path w="10394" h="20890" fill="none" extrusionOk="0">
                  <a:moveTo>
                    <a:pt x="0" y="1"/>
                  </a:moveTo>
                  <a:lnTo>
                    <a:pt x="10394" y="1"/>
                  </a:lnTo>
                  <a:lnTo>
                    <a:pt x="10394" y="20889"/>
                  </a:lnTo>
                </a:path>
              </a:pathLst>
            </a:custGeom>
            <a:noFill/>
            <a:ln w="19050" cap="flat" cmpd="sng">
              <a:solidFill>
                <a:srgbClr val="2A6152"/>
              </a:solidFill>
              <a:prstDash val="solid"/>
              <a:miter lim="144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89;p19">
              <a:extLst>
                <a:ext uri="{FF2B5EF4-FFF2-40B4-BE49-F238E27FC236}">
                  <a16:creationId xmlns:a16="http://schemas.microsoft.com/office/drawing/2014/main" id="{890AFE4D-2E10-87BB-C3BF-09984CCF9385}"/>
                </a:ext>
              </a:extLst>
            </p:cNvPr>
            <p:cNvSpPr/>
            <p:nvPr/>
          </p:nvSpPr>
          <p:spPr>
            <a:xfrm>
              <a:off x="2762100" y="1697775"/>
              <a:ext cx="1347189" cy="1622246"/>
            </a:xfrm>
            <a:custGeom>
              <a:avLst/>
              <a:gdLst/>
              <a:ahLst/>
              <a:cxnLst/>
              <a:rect l="l" t="t" r="r" b="b"/>
              <a:pathLst>
                <a:path w="12525" h="44503" fill="none" extrusionOk="0">
                  <a:moveTo>
                    <a:pt x="0" y="1"/>
                  </a:moveTo>
                  <a:lnTo>
                    <a:pt x="12525" y="1"/>
                  </a:lnTo>
                  <a:lnTo>
                    <a:pt x="12525" y="44503"/>
                  </a:lnTo>
                </a:path>
              </a:pathLst>
            </a:custGeom>
            <a:noFill/>
            <a:ln w="19050" cap="flat" cmpd="sng">
              <a:solidFill>
                <a:srgbClr val="F19101"/>
              </a:solidFill>
              <a:prstDash val="solid"/>
              <a:miter lim="144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90;p19">
              <a:extLst>
                <a:ext uri="{FF2B5EF4-FFF2-40B4-BE49-F238E27FC236}">
                  <a16:creationId xmlns:a16="http://schemas.microsoft.com/office/drawing/2014/main" id="{1A39D783-189B-CEC3-598B-3F300C9DA18D}"/>
                </a:ext>
              </a:extLst>
            </p:cNvPr>
            <p:cNvGrpSpPr/>
            <p:nvPr/>
          </p:nvGrpSpPr>
          <p:grpSpPr>
            <a:xfrm>
              <a:off x="2762126" y="1627151"/>
              <a:ext cx="3683368" cy="2652290"/>
              <a:chOff x="2762076" y="1880751"/>
              <a:chExt cx="3683368" cy="2652290"/>
            </a:xfrm>
          </p:grpSpPr>
          <p:sp>
            <p:nvSpPr>
              <p:cNvPr id="26" name="Google Shape;291;p19">
                <a:extLst>
                  <a:ext uri="{FF2B5EF4-FFF2-40B4-BE49-F238E27FC236}">
                    <a16:creationId xmlns:a16="http://schemas.microsoft.com/office/drawing/2014/main" id="{E956BFF9-45D2-2F0C-1320-59952F3B0610}"/>
                  </a:ext>
                </a:extLst>
              </p:cNvPr>
              <p:cNvSpPr/>
              <p:nvPr/>
            </p:nvSpPr>
            <p:spPr>
              <a:xfrm>
                <a:off x="4043719" y="3233810"/>
                <a:ext cx="990440" cy="899173"/>
              </a:xfrm>
              <a:custGeom>
                <a:avLst/>
                <a:gdLst/>
                <a:ahLst/>
                <a:cxnLst/>
                <a:rect l="l" t="t" r="r" b="b"/>
                <a:pathLst>
                  <a:path w="29572" h="26847" extrusionOk="0">
                    <a:moveTo>
                      <a:pt x="3886" y="1"/>
                    </a:moveTo>
                    <a:cubicBezTo>
                      <a:pt x="3625" y="3262"/>
                      <a:pt x="2248" y="6321"/>
                      <a:pt x="1" y="8698"/>
                    </a:cubicBezTo>
                    <a:lnTo>
                      <a:pt x="18135" y="26847"/>
                    </a:lnTo>
                    <a:cubicBezTo>
                      <a:pt x="25209" y="19657"/>
                      <a:pt x="29296" y="10075"/>
                      <a:pt x="29572" y="1"/>
                    </a:cubicBezTo>
                    <a:close/>
                  </a:path>
                </a:pathLst>
              </a:custGeom>
              <a:solidFill>
                <a:srgbClr val="F19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2;p19">
                <a:extLst>
                  <a:ext uri="{FF2B5EF4-FFF2-40B4-BE49-F238E27FC236}">
                    <a16:creationId xmlns:a16="http://schemas.microsoft.com/office/drawing/2014/main" id="{DFBAB918-23A9-2049-B004-C58359FB08E8}"/>
                  </a:ext>
                </a:extLst>
              </p:cNvPr>
              <p:cNvSpPr/>
              <p:nvPr/>
            </p:nvSpPr>
            <p:spPr>
              <a:xfrm>
                <a:off x="2762076" y="3543540"/>
                <a:ext cx="890901" cy="989000"/>
              </a:xfrm>
              <a:custGeom>
                <a:avLst/>
                <a:gdLst/>
                <a:ahLst/>
                <a:cxnLst/>
                <a:rect l="l" t="t" r="r" b="b"/>
                <a:pathLst>
                  <a:path w="26600" h="29529" extrusionOk="0">
                    <a:moveTo>
                      <a:pt x="18149" y="1"/>
                    </a:moveTo>
                    <a:lnTo>
                      <a:pt x="0" y="18164"/>
                    </a:lnTo>
                    <a:cubicBezTo>
                      <a:pt x="7132" y="25151"/>
                      <a:pt x="16627" y="29210"/>
                      <a:pt x="26600" y="29529"/>
                    </a:cubicBezTo>
                    <a:lnTo>
                      <a:pt x="26600" y="3828"/>
                    </a:lnTo>
                    <a:cubicBezTo>
                      <a:pt x="23440" y="3538"/>
                      <a:pt x="20454" y="2190"/>
                      <a:pt x="18149" y="1"/>
                    </a:cubicBezTo>
                    <a:close/>
                  </a:path>
                </a:pathLst>
              </a:custGeom>
              <a:solidFill>
                <a:srgbClr val="2A6152"/>
              </a:solidFill>
              <a:ln>
                <a:solidFill>
                  <a:srgbClr val="2A615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3;p19">
                <a:extLst>
                  <a:ext uri="{FF2B5EF4-FFF2-40B4-BE49-F238E27FC236}">
                    <a16:creationId xmlns:a16="http://schemas.microsoft.com/office/drawing/2014/main" id="{46D6804D-45CA-E4C9-DCE7-B6F7D75FAE2C}"/>
                  </a:ext>
                </a:extLst>
              </p:cNvPr>
              <p:cNvSpPr/>
              <p:nvPr/>
            </p:nvSpPr>
            <p:spPr>
              <a:xfrm>
                <a:off x="3707768" y="3562965"/>
                <a:ext cx="904030" cy="970077"/>
              </a:xfrm>
              <a:custGeom>
                <a:avLst/>
                <a:gdLst/>
                <a:ahLst/>
                <a:cxnLst/>
                <a:rect l="l" t="t" r="r" b="b"/>
                <a:pathLst>
                  <a:path w="26992" h="28964" extrusionOk="0">
                    <a:moveTo>
                      <a:pt x="8829" y="1"/>
                    </a:moveTo>
                    <a:cubicBezTo>
                      <a:pt x="6350" y="2074"/>
                      <a:pt x="3233" y="3233"/>
                      <a:pt x="1" y="3306"/>
                    </a:cubicBezTo>
                    <a:lnTo>
                      <a:pt x="1" y="28963"/>
                    </a:lnTo>
                    <a:cubicBezTo>
                      <a:pt x="10046" y="28905"/>
                      <a:pt x="19686" y="25049"/>
                      <a:pt x="26992" y="18164"/>
                    </a:cubicBezTo>
                    <a:lnTo>
                      <a:pt x="8829" y="1"/>
                    </a:lnTo>
                    <a:close/>
                  </a:path>
                </a:pathLst>
              </a:custGeom>
              <a:solidFill>
                <a:srgbClr val="185F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4;p19">
                <a:extLst>
                  <a:ext uri="{FF2B5EF4-FFF2-40B4-BE49-F238E27FC236}">
                    <a16:creationId xmlns:a16="http://schemas.microsoft.com/office/drawing/2014/main" id="{6CCDA765-5D97-D42A-B5DB-8FABC1DFB4D1}"/>
                  </a:ext>
                </a:extLst>
              </p:cNvPr>
              <p:cNvSpPr/>
              <p:nvPr/>
            </p:nvSpPr>
            <p:spPr>
              <a:xfrm>
                <a:off x="4173364" y="2280808"/>
                <a:ext cx="990440" cy="899676"/>
              </a:xfrm>
              <a:custGeom>
                <a:avLst/>
                <a:gdLst/>
                <a:ahLst/>
                <a:cxnLst/>
                <a:rect l="l" t="t" r="r" b="b"/>
                <a:pathLst>
                  <a:path w="29572" h="26862" extrusionOk="0">
                    <a:moveTo>
                      <a:pt x="11423" y="0"/>
                    </a:moveTo>
                    <a:cubicBezTo>
                      <a:pt x="4349" y="7190"/>
                      <a:pt x="261" y="16786"/>
                      <a:pt x="0" y="26861"/>
                    </a:cubicBezTo>
                    <a:lnTo>
                      <a:pt x="25686" y="26861"/>
                    </a:lnTo>
                    <a:cubicBezTo>
                      <a:pt x="25933" y="23599"/>
                      <a:pt x="27310" y="20526"/>
                      <a:pt x="29571" y="18149"/>
                    </a:cubicBezTo>
                    <a:lnTo>
                      <a:pt x="11423" y="0"/>
                    </a:lnTo>
                    <a:close/>
                  </a:path>
                </a:pathLst>
              </a:custGeom>
              <a:solidFill>
                <a:srgbClr val="0C9F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5;p19">
                <a:extLst>
                  <a:ext uri="{FF2B5EF4-FFF2-40B4-BE49-F238E27FC236}">
                    <a16:creationId xmlns:a16="http://schemas.microsoft.com/office/drawing/2014/main" id="{0B5DCD29-BFA3-244E-D6CB-1D0A941F1FE3}"/>
                  </a:ext>
                </a:extLst>
              </p:cNvPr>
              <p:cNvSpPr/>
              <p:nvPr/>
            </p:nvSpPr>
            <p:spPr>
              <a:xfrm>
                <a:off x="5554040" y="1881723"/>
                <a:ext cx="891403" cy="988531"/>
              </a:xfrm>
              <a:custGeom>
                <a:avLst/>
                <a:gdLst/>
                <a:ahLst/>
                <a:cxnLst/>
                <a:rect l="l" t="t" r="r" b="b"/>
                <a:pathLst>
                  <a:path w="26615" h="29515" extrusionOk="0">
                    <a:moveTo>
                      <a:pt x="1" y="1"/>
                    </a:moveTo>
                    <a:lnTo>
                      <a:pt x="15" y="25687"/>
                    </a:lnTo>
                    <a:cubicBezTo>
                      <a:pt x="3175" y="25992"/>
                      <a:pt x="6147" y="27340"/>
                      <a:pt x="8466" y="29514"/>
                    </a:cubicBezTo>
                    <a:lnTo>
                      <a:pt x="26615" y="11366"/>
                    </a:lnTo>
                    <a:cubicBezTo>
                      <a:pt x="19483" y="4379"/>
                      <a:pt x="9988" y="320"/>
                      <a:pt x="1" y="1"/>
                    </a:cubicBezTo>
                    <a:close/>
                  </a:path>
                </a:pathLst>
              </a:custGeom>
              <a:solidFill>
                <a:srgbClr val="E60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6;p19">
                <a:extLst>
                  <a:ext uri="{FF2B5EF4-FFF2-40B4-BE49-F238E27FC236}">
                    <a16:creationId xmlns:a16="http://schemas.microsoft.com/office/drawing/2014/main" id="{9D79746C-1AA1-5A15-DA20-2D8C27A0FA6A}"/>
                  </a:ext>
                </a:extLst>
              </p:cNvPr>
              <p:cNvSpPr/>
              <p:nvPr/>
            </p:nvSpPr>
            <p:spPr>
              <a:xfrm>
                <a:off x="4595219" y="1880751"/>
                <a:ext cx="904030" cy="970077"/>
              </a:xfrm>
              <a:custGeom>
                <a:avLst/>
                <a:gdLst/>
                <a:ahLst/>
                <a:cxnLst/>
                <a:rect l="l" t="t" r="r" b="b"/>
                <a:pathLst>
                  <a:path w="26992" h="28964" extrusionOk="0">
                    <a:moveTo>
                      <a:pt x="26992" y="1"/>
                    </a:moveTo>
                    <a:cubicBezTo>
                      <a:pt x="16961" y="73"/>
                      <a:pt x="7321" y="3929"/>
                      <a:pt x="1" y="10800"/>
                    </a:cubicBezTo>
                    <a:lnTo>
                      <a:pt x="18178" y="28963"/>
                    </a:lnTo>
                    <a:cubicBezTo>
                      <a:pt x="20657" y="26905"/>
                      <a:pt x="23774" y="25745"/>
                      <a:pt x="26992" y="25673"/>
                    </a:cubicBezTo>
                    <a:lnTo>
                      <a:pt x="26992" y="1"/>
                    </a:lnTo>
                    <a:close/>
                  </a:path>
                </a:pathLst>
              </a:custGeom>
              <a:solidFill>
                <a:srgbClr val="95B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 name="CuadroTexto 31">
            <a:extLst>
              <a:ext uri="{FF2B5EF4-FFF2-40B4-BE49-F238E27FC236}">
                <a16:creationId xmlns:a16="http://schemas.microsoft.com/office/drawing/2014/main" id="{69D1BDC5-A14D-5E04-B8EE-AEB325ABD10D}"/>
              </a:ext>
            </a:extLst>
          </p:cNvPr>
          <p:cNvSpPr txBox="1"/>
          <p:nvPr/>
        </p:nvSpPr>
        <p:spPr>
          <a:xfrm>
            <a:off x="1474319" y="2313579"/>
            <a:ext cx="2706461" cy="400110"/>
          </a:xfrm>
          <a:prstGeom prst="rect">
            <a:avLst/>
          </a:prstGeom>
          <a:noFill/>
        </p:spPr>
        <p:txBody>
          <a:bodyPr wrap="square" rtlCol="0">
            <a:spAutoFit/>
          </a:bodyPr>
          <a:lstStyle/>
          <a:p>
            <a:r>
              <a:rPr lang="es-ES" sz="2000" b="1" dirty="0">
                <a:latin typeface="Proxima Nova Rg" panose="02000506030000020004" charset="0"/>
              </a:rPr>
              <a:t>Integración de TIC</a:t>
            </a:r>
          </a:p>
        </p:txBody>
      </p:sp>
      <p:sp>
        <p:nvSpPr>
          <p:cNvPr id="33" name="CuadroTexto 32">
            <a:extLst>
              <a:ext uri="{FF2B5EF4-FFF2-40B4-BE49-F238E27FC236}">
                <a16:creationId xmlns:a16="http://schemas.microsoft.com/office/drawing/2014/main" id="{4BD1FE49-662A-268F-0160-6A0CDA230022}"/>
              </a:ext>
            </a:extLst>
          </p:cNvPr>
          <p:cNvSpPr txBox="1"/>
          <p:nvPr/>
        </p:nvSpPr>
        <p:spPr>
          <a:xfrm>
            <a:off x="7842829" y="4824297"/>
            <a:ext cx="2279352" cy="400110"/>
          </a:xfrm>
          <a:prstGeom prst="rect">
            <a:avLst/>
          </a:prstGeom>
          <a:noFill/>
        </p:spPr>
        <p:txBody>
          <a:bodyPr wrap="square" rtlCol="0">
            <a:spAutoFit/>
          </a:bodyPr>
          <a:lstStyle/>
          <a:p>
            <a:r>
              <a:rPr lang="es-ES" sz="2000" b="1" dirty="0">
                <a:latin typeface="Proxima Nova Rg" panose="02000506030000020004" charset="0"/>
              </a:rPr>
              <a:t>Realidad actual</a:t>
            </a:r>
          </a:p>
        </p:txBody>
      </p:sp>
      <p:sp>
        <p:nvSpPr>
          <p:cNvPr id="34" name="CuadroTexto 33">
            <a:extLst>
              <a:ext uri="{FF2B5EF4-FFF2-40B4-BE49-F238E27FC236}">
                <a16:creationId xmlns:a16="http://schemas.microsoft.com/office/drawing/2014/main" id="{DDAB2D09-F451-CBF2-0233-FDED698515C7}"/>
              </a:ext>
            </a:extLst>
          </p:cNvPr>
          <p:cNvSpPr txBox="1"/>
          <p:nvPr/>
        </p:nvSpPr>
        <p:spPr>
          <a:xfrm>
            <a:off x="7864172" y="3596606"/>
            <a:ext cx="2279352" cy="400110"/>
          </a:xfrm>
          <a:prstGeom prst="rect">
            <a:avLst/>
          </a:prstGeom>
          <a:noFill/>
        </p:spPr>
        <p:txBody>
          <a:bodyPr wrap="square" rtlCol="0">
            <a:spAutoFit/>
          </a:bodyPr>
          <a:lstStyle/>
          <a:p>
            <a:r>
              <a:rPr lang="es-ES" sz="2000" b="1" dirty="0">
                <a:latin typeface="Proxima Nova Rg" panose="02000506030000020004" charset="0"/>
              </a:rPr>
              <a:t>Ventajas </a:t>
            </a:r>
          </a:p>
        </p:txBody>
      </p:sp>
      <p:sp>
        <p:nvSpPr>
          <p:cNvPr id="35" name="CuadroTexto 34">
            <a:extLst>
              <a:ext uri="{FF2B5EF4-FFF2-40B4-BE49-F238E27FC236}">
                <a16:creationId xmlns:a16="http://schemas.microsoft.com/office/drawing/2014/main" id="{D67847D4-8372-8A3A-A40D-D191E9C1EA60}"/>
              </a:ext>
            </a:extLst>
          </p:cNvPr>
          <p:cNvSpPr txBox="1"/>
          <p:nvPr/>
        </p:nvSpPr>
        <p:spPr>
          <a:xfrm>
            <a:off x="1337360" y="3588538"/>
            <a:ext cx="2870064" cy="400110"/>
          </a:xfrm>
          <a:prstGeom prst="rect">
            <a:avLst/>
          </a:prstGeom>
          <a:noFill/>
        </p:spPr>
        <p:txBody>
          <a:bodyPr wrap="square" rtlCol="0">
            <a:spAutoFit/>
          </a:bodyPr>
          <a:lstStyle/>
          <a:p>
            <a:r>
              <a:rPr lang="es-ES" sz="2000" b="1" dirty="0">
                <a:latin typeface="Proxima Nova Rg" panose="02000506030000020004" charset="0"/>
              </a:rPr>
              <a:t>Plataformas digitales </a:t>
            </a:r>
          </a:p>
        </p:txBody>
      </p:sp>
      <p:sp>
        <p:nvSpPr>
          <p:cNvPr id="36" name="CuadroTexto 35">
            <a:extLst>
              <a:ext uri="{FF2B5EF4-FFF2-40B4-BE49-F238E27FC236}">
                <a16:creationId xmlns:a16="http://schemas.microsoft.com/office/drawing/2014/main" id="{05358916-9F12-B1E8-F8FB-DD061C000D90}"/>
              </a:ext>
            </a:extLst>
          </p:cNvPr>
          <p:cNvSpPr txBox="1"/>
          <p:nvPr/>
        </p:nvSpPr>
        <p:spPr>
          <a:xfrm>
            <a:off x="7864172" y="2313579"/>
            <a:ext cx="3017182" cy="400110"/>
          </a:xfrm>
          <a:prstGeom prst="rect">
            <a:avLst/>
          </a:prstGeom>
          <a:noFill/>
        </p:spPr>
        <p:txBody>
          <a:bodyPr wrap="square" rtlCol="0">
            <a:spAutoFit/>
          </a:bodyPr>
          <a:lstStyle/>
          <a:p>
            <a:r>
              <a:rPr lang="es-ES" sz="2000" b="1" dirty="0">
                <a:latin typeface="Proxima Nova Rg" panose="02000506030000020004" charset="0"/>
              </a:rPr>
              <a:t>Socialización de TIC</a:t>
            </a:r>
          </a:p>
        </p:txBody>
      </p:sp>
      <p:sp>
        <p:nvSpPr>
          <p:cNvPr id="37" name="CuadroTexto 36">
            <a:extLst>
              <a:ext uri="{FF2B5EF4-FFF2-40B4-BE49-F238E27FC236}">
                <a16:creationId xmlns:a16="http://schemas.microsoft.com/office/drawing/2014/main" id="{12A52AA2-F48A-4B1A-7EFC-353A427FD90B}"/>
              </a:ext>
            </a:extLst>
          </p:cNvPr>
          <p:cNvSpPr txBox="1"/>
          <p:nvPr/>
        </p:nvSpPr>
        <p:spPr>
          <a:xfrm>
            <a:off x="1391824" y="4863497"/>
            <a:ext cx="3003486" cy="400110"/>
          </a:xfrm>
          <a:prstGeom prst="rect">
            <a:avLst/>
          </a:prstGeom>
          <a:noFill/>
        </p:spPr>
        <p:txBody>
          <a:bodyPr wrap="square" rtlCol="0">
            <a:spAutoFit/>
          </a:bodyPr>
          <a:lstStyle/>
          <a:p>
            <a:r>
              <a:rPr lang="es-ES" sz="2000" b="1" dirty="0">
                <a:latin typeface="Proxima Nova Rg" panose="02000506030000020004" charset="0"/>
              </a:rPr>
              <a:t>Investigación moderna  </a:t>
            </a:r>
          </a:p>
        </p:txBody>
      </p:sp>
    </p:spTree>
    <p:extLst>
      <p:ext uri="{BB962C8B-B14F-4D97-AF65-F5344CB8AC3E}">
        <p14:creationId xmlns:p14="http://schemas.microsoft.com/office/powerpoint/2010/main" val="3875790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E40F603-24A1-B7B3-473E-6DE3A233BC8E}"/>
              </a:ext>
            </a:extLst>
          </p:cNvPr>
          <p:cNvSpPr>
            <a:spLocks noGrp="1"/>
          </p:cNvSpPr>
          <p:nvPr>
            <p:ph idx="1"/>
          </p:nvPr>
        </p:nvSpPr>
        <p:spPr/>
        <p:txBody>
          <a:bodyPr>
            <a:normAutofit fontScale="92500"/>
          </a:bodyPr>
          <a:lstStyle/>
          <a:p>
            <a:r>
              <a:rPr lang="es-MX" dirty="0"/>
              <a:t>Dr. Mario Miguel Cienfuegos Narváez</a:t>
            </a:r>
          </a:p>
        </p:txBody>
      </p:sp>
      <p:sp>
        <p:nvSpPr>
          <p:cNvPr id="9" name="Content Placeholder 8">
            <a:extLst>
              <a:ext uri="{FF2B5EF4-FFF2-40B4-BE49-F238E27FC236}">
                <a16:creationId xmlns:a16="http://schemas.microsoft.com/office/drawing/2014/main" id="{F9DB9175-52DA-DA85-0522-8908CBFE5BFE}"/>
              </a:ext>
            </a:extLst>
          </p:cNvPr>
          <p:cNvSpPr>
            <a:spLocks noGrp="1"/>
          </p:cNvSpPr>
          <p:nvPr>
            <p:ph idx="10"/>
          </p:nvPr>
        </p:nvSpPr>
        <p:spPr/>
        <p:txBody>
          <a:bodyPr>
            <a:normAutofit lnSpcReduction="10000"/>
          </a:bodyPr>
          <a:lstStyle/>
          <a:p>
            <a:r>
              <a:rPr lang="es-MX" dirty="0"/>
              <a:t>mcienfuegos@unan.edu.ni</a:t>
            </a:r>
          </a:p>
          <a:p>
            <a:endParaRPr lang="es-MX" dirty="0"/>
          </a:p>
        </p:txBody>
      </p:sp>
    </p:spTree>
    <p:extLst>
      <p:ext uri="{BB962C8B-B14F-4D97-AF65-F5344CB8AC3E}">
        <p14:creationId xmlns:p14="http://schemas.microsoft.com/office/powerpoint/2010/main" val="17059481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9cf2beb-2a90-4b61-8d27-952eb8af79dd" xsi:nil="true"/>
    <lcf76f155ced4ddcb4097134ff3c332f xmlns="309d00ff-01a2-4a8e-a8d7-1015cd4eb33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947A1352E6FC5641A77F53D1892FD453" ma:contentTypeVersion="14" ma:contentTypeDescription="Crear nuevo documento." ma:contentTypeScope="" ma:versionID="4c5ac5d89ff37a1cfdd7fd2441742fa9">
  <xsd:schema xmlns:xsd="http://www.w3.org/2001/XMLSchema" xmlns:xs="http://www.w3.org/2001/XMLSchema" xmlns:p="http://schemas.microsoft.com/office/2006/metadata/properties" xmlns:ns2="309d00ff-01a2-4a8e-a8d7-1015cd4eb33b" xmlns:ns3="29cf2beb-2a90-4b61-8d27-952eb8af79dd" targetNamespace="http://schemas.microsoft.com/office/2006/metadata/properties" ma:root="true" ma:fieldsID="d3b706daaaf319412d185d1f4678d7bf" ns2:_="" ns3:_="">
    <xsd:import namespace="309d00ff-01a2-4a8e-a8d7-1015cd4eb33b"/>
    <xsd:import namespace="29cf2beb-2a90-4b61-8d27-952eb8af79d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9d00ff-01a2-4a8e-a8d7-1015cd4eb3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bbd16b73-22a5-4c2b-a29d-62afeadb1b9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cf2beb-2a90-4b61-8d27-952eb8af79d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a424a01-9fbf-4f51-9e14-41e864dd37c3}" ma:internalName="TaxCatchAll" ma:showField="CatchAllData" ma:web="29cf2beb-2a90-4b61-8d27-952eb8af79d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3F1192-1F0B-4734-8FE8-2F0AF069A2B8}">
  <ds:schemaRefs>
    <ds:schemaRef ds:uri="http://schemas.microsoft.com/office/2006/metadata/properties"/>
    <ds:schemaRef ds:uri="http://schemas.microsoft.com/office/infopath/2007/PartnerControls"/>
    <ds:schemaRef ds:uri="29cf2beb-2a90-4b61-8d27-952eb8af79dd"/>
    <ds:schemaRef ds:uri="309d00ff-01a2-4a8e-a8d7-1015cd4eb33b"/>
  </ds:schemaRefs>
</ds:datastoreItem>
</file>

<file path=customXml/itemProps2.xml><?xml version="1.0" encoding="utf-8"?>
<ds:datastoreItem xmlns:ds="http://schemas.openxmlformats.org/officeDocument/2006/customXml" ds:itemID="{6D500CE7-E5B1-475B-97C9-23FFEADB57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9d00ff-01a2-4a8e-a8d7-1015cd4eb33b"/>
    <ds:schemaRef ds:uri="29cf2beb-2a90-4b61-8d27-952eb8af79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6ECBCC-65A8-48BC-BABB-06EA113913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183</TotalTime>
  <Words>350</Words>
  <Application>Microsoft Office PowerPoint</Application>
  <PresentationFormat>Panorámica</PresentationFormat>
  <Paragraphs>47</Paragraphs>
  <Slides>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Calibri Light</vt:lpstr>
      <vt:lpstr>Proxima Nova Alt Lt</vt:lpstr>
      <vt:lpstr>Arial</vt:lpstr>
      <vt:lpstr>Proxima Nova Rg</vt:lpstr>
      <vt:lpstr>Calibri</vt:lpstr>
      <vt:lpstr>Proxima Nova Alt Bl</vt:lpstr>
      <vt:lpstr>Roboto</vt:lpstr>
      <vt:lpstr>Office Theme</vt:lpstr>
      <vt:lpstr>Presentación de PowerPoint</vt:lpstr>
      <vt:lpstr>Dr. Mario Miguel Cienfuegos Narváez </vt:lpstr>
      <vt:lpstr>Idea central</vt:lpstr>
      <vt:lpstr>¿Cómo surgió la idea?</vt:lpstr>
      <vt:lpstr>El grupo focal:  La realidad concreta y virtual </vt:lpstr>
      <vt:lpstr>          Taller participativo:  La participación sincrónica </vt:lpstr>
      <vt:lpstr>Método Delphi:  El consenso desde la virtualidad</vt:lpstr>
      <vt:lpstr>Para Concluir</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Victor Manuel Blanco Brenes</dc:creator>
  <cp:lastModifiedBy>Mario Miguel Cienfuegos Narvaez</cp:lastModifiedBy>
  <cp:revision>30</cp:revision>
  <dcterms:created xsi:type="dcterms:W3CDTF">2024-08-09T20:35:45Z</dcterms:created>
  <dcterms:modified xsi:type="dcterms:W3CDTF">2024-10-08T21:39:20Z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0x010100947A1352E6FC5641A77F53D1892FD453</vt:lpwstr>
  </property>
</Properties>
</file>