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3" r:id="rId10"/>
    <p:sldId id="261" r:id="rId11"/>
    <p:sldId id="264" r:id="rId12"/>
    <p:sldId id="265" r:id="rId13"/>
    <p:sldId id="262" r:id="rId14"/>
  </p:sldIdLst>
  <p:sldSz cx="12192000" cy="6858000"/>
  <p:notesSz cx="6858000" cy="9144000"/>
  <p:embeddedFontLst>
    <p:embeddedFont>
      <p:font typeface="Proxima Nova Alt Bl" panose="02000506030000020004" charset="0"/>
      <p:bold r:id="rId16"/>
      <p:boldItalic r:id="rId17"/>
    </p:embeddedFont>
    <p:embeddedFont>
      <p:font typeface="Proxima Nova Alt Lt" panose="02000506030000020004" charset="0"/>
      <p:regular r:id="rId18"/>
      <p:italic r:id="rId19"/>
    </p:embeddedFont>
    <p:embeddedFont>
      <p:font typeface="Proxima Nova Rg" panose="02000506030000020004" charset="0"/>
      <p:regular r:id="rId20"/>
      <p:bold r:id="rId21"/>
      <p:italic r:id="rId22"/>
      <p:boldItalic r:id="rId23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AAD"/>
    <a:srgbClr val="185F9B"/>
    <a:srgbClr val="3C2B55"/>
    <a:srgbClr val="3F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6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12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F7B6-EF6B-4012-B533-76A102E3354C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764D-2762-4AA1-9AB6-9D0CC4F5EA1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4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E904F-E647-75E6-0AE5-0257A0B2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70367"/>
            <a:ext cx="12357463" cy="697753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A1DA85-7D9F-59C7-C592-189951EE5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390" y="2387871"/>
            <a:ext cx="6479176" cy="3237866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186AAD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 el titulo de tu Ponencia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561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01" y="-452846"/>
            <a:ext cx="13455936" cy="7545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3897" y="1230572"/>
            <a:ext cx="6296298" cy="860461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/>
              <a:t>Nombre del Ponente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33897" y="3068074"/>
            <a:ext cx="2978332" cy="3099616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Foto Personal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‹#›</a:t>
            </a:fld>
            <a:endParaRPr lang="es-MX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4536F4-FDF0-40A2-6905-392CB1F8BA8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1533" y="3057343"/>
            <a:ext cx="5930536" cy="2486115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Breve descripción profesional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AF9B3D-9D9A-6646-10A3-C136B51FA04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33897" y="2145600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Nombre de institución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C5FD1-D25E-7270-2D03-D91F0F89D19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33897" y="2577155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Correo electrónico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E3ECF3-ADB1-E229-9264-286AAB951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7086"/>
            <a:ext cx="12191999" cy="6945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7B3F3-99B3-DA5A-5CC1-5D11BD3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905691"/>
          </a:xfrm>
        </p:spPr>
        <p:txBody>
          <a:bodyPr/>
          <a:lstStyle>
            <a:lvl1pPr>
              <a:defRPr b="1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55BB-ADEC-ED80-00B9-ADF24988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80"/>
            <a:ext cx="10515600" cy="3860483"/>
          </a:xfrm>
        </p:spPr>
        <p:txBody>
          <a:bodyPr/>
          <a:lstStyle>
            <a:lvl1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6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1A5B0-52B9-464B-BF4C-20B82DE7A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794" y="0"/>
            <a:ext cx="122877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A13FB-4559-D47B-0F9D-79132AA0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9" y="1219200"/>
            <a:ext cx="11064059" cy="2036989"/>
          </a:xfrm>
        </p:spPr>
        <p:txBody>
          <a:bodyPr anchor="b"/>
          <a:lstStyle>
            <a:lvl1pPr>
              <a:defRPr sz="6000" b="1">
                <a:solidFill>
                  <a:srgbClr val="185F9B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C0F5-51DB-B2E7-EAE7-8F51C13A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61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9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378" y="-57311"/>
            <a:ext cx="12331337" cy="6915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4BF8E-0AB0-7DAD-9EBA-CA02EF28AC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0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3A6B568-686C-37E3-43BD-E7E48FF4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698" y="-21926"/>
            <a:ext cx="12261395" cy="6879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E11CD-90F8-9894-C172-60204394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7976"/>
            <a:ext cx="3932237" cy="1550126"/>
          </a:xfrm>
        </p:spPr>
        <p:txBody>
          <a:bodyPr anchor="b"/>
          <a:lstStyle>
            <a:lvl1pPr>
              <a:defRPr sz="3200"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0326-E4E4-EA79-E4CB-80B55759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AD70-652F-5AE6-E7EB-ECE11517A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8102"/>
            <a:ext cx="3932237" cy="3630885"/>
          </a:xfrm>
        </p:spPr>
        <p:txBody>
          <a:bodyPr/>
          <a:lstStyle>
            <a:lvl1pPr marL="0" indent="0">
              <a:buNone/>
              <a:defRPr sz="1600">
                <a:latin typeface="Proxima Nova Rg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EACF-8AD4-47E4-154D-43AC836D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F69C7-B963-8574-3D57-3AAA19D0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6C9A-06B7-5F6C-0998-442884D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39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D4184-8892-780C-E66C-839B8454A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181" y="-17803"/>
            <a:ext cx="12229654" cy="69148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42051A-1D1C-6CB7-C7E5-BE367913D4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3126" y="4360884"/>
            <a:ext cx="6797039" cy="51362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Nombre ponente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AE1103-5260-B487-94ED-09256AFB29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01835" y="4874509"/>
            <a:ext cx="6797039" cy="513625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Correo electrónico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B23A1-1893-ED95-6D93-1A86DAE82D2D}"/>
              </a:ext>
            </a:extLst>
          </p:cNvPr>
          <p:cNvSpPr txBox="1"/>
          <p:nvPr userDrawn="1"/>
        </p:nvSpPr>
        <p:spPr>
          <a:xfrm>
            <a:off x="422366" y="2588594"/>
            <a:ext cx="11347268" cy="101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kern="1200" dirty="0">
                <a:solidFill>
                  <a:srgbClr val="185F9B"/>
                </a:solidFill>
                <a:latin typeface="Proxima Nova Alt Bl" panose="02000506030000020004" pitchFamily="50" charset="0"/>
                <a:ea typeface="+mj-ea"/>
                <a:cs typeface="+mj-cs"/>
              </a:rPr>
              <a:t>Gracias por su atención!</a:t>
            </a:r>
            <a:endParaRPr lang="es-MX" sz="6000" b="1" kern="1200" dirty="0">
              <a:solidFill>
                <a:srgbClr val="185F9B"/>
              </a:solidFill>
              <a:latin typeface="Proxima Nova Alt Bl" panose="0200050603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428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86C7E-8621-E6FE-FE0A-F6D40F6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8BFCC-00AB-2312-2BA8-C9B2D3A9E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7B1ED-1FAB-79E9-10FC-2D0B1A61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74F1-855F-4821-BD5D-680D553F7DC4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EAE2-26EE-A358-2CE0-517FAD571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23FEE-CFAD-4A43-99AA-B614D87B3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E187-C13F-4B89-BBFD-05A942897C6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7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773A5A-C90D-48B6-4F08-7D4406DAF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390" y="1446245"/>
            <a:ext cx="6479176" cy="4179492"/>
          </a:xfrm>
        </p:spPr>
        <p:txBody>
          <a:bodyPr/>
          <a:lstStyle/>
          <a:p>
            <a:r>
              <a:rPr lang="es-ES" dirty="0"/>
              <a:t>Mejorando la Experiencia de Aprendizaje en Moodle con modelos LLM de código abierto y RAG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769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40F603-24A1-B7B3-473E-6DE3A233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Humberto Castellón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DB9175-52DA-DA85-0522-8908CBFE5B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mcastellon@unan.edu.ni</a:t>
            </a:r>
          </a:p>
        </p:txBody>
      </p:sp>
    </p:spTree>
    <p:extLst>
      <p:ext uri="{BB962C8B-B14F-4D97-AF65-F5344CB8AC3E}">
        <p14:creationId xmlns:p14="http://schemas.microsoft.com/office/powerpoint/2010/main" val="170594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5971D5-2467-686C-7C71-4AE6516F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Humberto Castellón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34A4-D1C1-876E-415A-FCBA0F03CF5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MX" dirty="0"/>
              <a:t>10+ años de experiencia en tecnología. Entusiasta de los datos y la inteligencia artificial.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AA0C1A-8DEB-798D-2F66-3499F59F322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MX" dirty="0"/>
              <a:t>UNAN-Managua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5E0533-72BA-8362-BBB7-A3FFCDDA384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s-MX" dirty="0"/>
              <a:t>mcastellon@unan.edu.ni</a:t>
            </a:r>
          </a:p>
        </p:txBody>
      </p:sp>
    </p:spTree>
    <p:extLst>
      <p:ext uri="{BB962C8B-B14F-4D97-AF65-F5344CB8AC3E}">
        <p14:creationId xmlns:p14="http://schemas.microsoft.com/office/powerpoint/2010/main" val="304142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B3191-96B7-7075-DD90-E3831A5A3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Modelos de Lenguaje Masivo (LLM)</a:t>
            </a:r>
          </a:p>
          <a:p>
            <a:r>
              <a:rPr lang="es-MX" dirty="0" err="1"/>
              <a:t>Retrieval</a:t>
            </a:r>
            <a:r>
              <a:rPr lang="es-MX" dirty="0"/>
              <a:t> </a:t>
            </a:r>
            <a:r>
              <a:rPr lang="es-MX" dirty="0" err="1"/>
              <a:t>Augmented</a:t>
            </a:r>
            <a:r>
              <a:rPr lang="es-MX" dirty="0"/>
              <a:t> </a:t>
            </a:r>
            <a:r>
              <a:rPr lang="es-MX" dirty="0" err="1"/>
              <a:t>Generation</a:t>
            </a:r>
            <a:r>
              <a:rPr lang="es-MX" dirty="0"/>
              <a:t> (RAG)</a:t>
            </a:r>
          </a:p>
          <a:p>
            <a:r>
              <a:rPr lang="es-ES" dirty="0"/>
              <a:t>Por qué modelos LLM de código abierto</a:t>
            </a:r>
          </a:p>
          <a:p>
            <a:r>
              <a:rPr lang="es-MX" dirty="0"/>
              <a:t>Casos de uso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946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E898B4-9E3D-374A-791A-F9D82776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Modelos de Lenguaje Masivo (LLM)</a:t>
            </a:r>
            <a:endParaRPr lang="es-MX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53C8D3-FF16-D9D9-4FB7-393479934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Los </a:t>
            </a:r>
            <a:r>
              <a:rPr lang="es-MX" dirty="0" err="1"/>
              <a:t>LLMs</a:t>
            </a:r>
            <a:r>
              <a:rPr lang="es-MX" dirty="0"/>
              <a:t> han revolucionado la forma en cómo percibíamos la inteligencia artificial.</a:t>
            </a:r>
          </a:p>
        </p:txBody>
      </p:sp>
    </p:spTree>
    <p:extLst>
      <p:ext uri="{BB962C8B-B14F-4D97-AF65-F5344CB8AC3E}">
        <p14:creationId xmlns:p14="http://schemas.microsoft.com/office/powerpoint/2010/main" val="114131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¿Qué es un modelo de lenguaje masivo?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Un modelo LLM es un modelo probabilístico que asigna probabilidades a secuencia de palabras. En la práctica, un LLM nos permite calcular lo siguiente:</a:t>
            </a:r>
          </a:p>
          <a:p>
            <a:pPr marL="0" indent="0">
              <a:buNone/>
            </a:pPr>
            <a:r>
              <a:rPr lang="es-ES" sz="2800" dirty="0">
                <a:latin typeface="Outfit"/>
                <a:ea typeface="Outfit"/>
                <a:cs typeface="Outfit"/>
                <a:sym typeface="Outfit"/>
              </a:rPr>
              <a:t>P [“Nicaragua” | “Managua es una ciudad ubicada en”] </a:t>
            </a:r>
          </a:p>
          <a:p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C9912-9937-F879-85DF-BA864BFF69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Se entrenan redes neuronales para predecir estas probabilidades. Las redes se entrenan en grandes cantidades de texto.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717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7D3B7-8743-93CE-A42C-5CD528B9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5769"/>
            <a:ext cx="10515600" cy="905691"/>
          </a:xfrm>
        </p:spPr>
        <p:txBody>
          <a:bodyPr>
            <a:normAutofit/>
          </a:bodyPr>
          <a:lstStyle/>
          <a:p>
            <a:r>
              <a:rPr lang="es-ES" dirty="0"/>
              <a:t>Avances rápidos de modelos LLM</a:t>
            </a:r>
            <a:endParaRPr lang="en-US" dirty="0"/>
          </a:p>
        </p:txBody>
      </p:sp>
      <p:pic>
        <p:nvPicPr>
          <p:cNvPr id="4" name="Picture 2" descr="Inside language models (from GPT-4 to PaLM) – Dr Alan D. Thompson – Life  Architect">
            <a:extLst>
              <a:ext uri="{FF2B5EF4-FFF2-40B4-BE49-F238E27FC236}">
                <a16:creationId xmlns:a16="http://schemas.microsoft.com/office/drawing/2014/main" id="{5E34DA41-629F-D93A-3A97-B93167027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3" b="9059"/>
          <a:stretch/>
        </p:blipFill>
        <p:spPr bwMode="auto">
          <a:xfrm>
            <a:off x="1178417" y="2124688"/>
            <a:ext cx="9144000" cy="371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7CF-58D0-2F0A-668F-87265D78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39780"/>
            <a:ext cx="3932237" cy="1098322"/>
          </a:xfrm>
        </p:spPr>
        <p:txBody>
          <a:bodyPr>
            <a:normAutofit fontScale="90000"/>
          </a:bodyPr>
          <a:lstStyle/>
          <a:p>
            <a:r>
              <a:rPr lang="es-MX" dirty="0" err="1"/>
              <a:t>Retrieval</a:t>
            </a:r>
            <a:r>
              <a:rPr lang="es-MX" dirty="0"/>
              <a:t> </a:t>
            </a:r>
            <a:r>
              <a:rPr lang="es-MX" dirty="0" err="1"/>
              <a:t>Augmented</a:t>
            </a:r>
            <a:r>
              <a:rPr lang="es-MX" dirty="0"/>
              <a:t> </a:t>
            </a:r>
            <a:r>
              <a:rPr lang="es-MX" dirty="0" err="1"/>
              <a:t>Generation</a:t>
            </a:r>
            <a:r>
              <a:rPr lang="es-MX" dirty="0"/>
              <a:t> (RAG)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B4A45E41-66E1-647D-8901-34B9F844E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26" y="1861919"/>
            <a:ext cx="5182323" cy="312463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34DF8-1B30-F40F-34F7-1B4A571C0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Se trata de aumentar la capacidad de conocimiento de los modelos con nueva información: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Documentación propietaria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Documentación específica</a:t>
            </a:r>
          </a:p>
        </p:txBody>
      </p:sp>
    </p:spTree>
    <p:extLst>
      <p:ext uri="{BB962C8B-B14F-4D97-AF65-F5344CB8AC3E}">
        <p14:creationId xmlns:p14="http://schemas.microsoft.com/office/powerpoint/2010/main" val="338383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94DE1-6287-BD9B-90E1-64F128F19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¿Por qué modelos LLM de código abierto?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A11FB-0418-27C2-7132-4DEF8E7A0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Seguridad y privacidad</a:t>
            </a:r>
          </a:p>
          <a:p>
            <a:r>
              <a:rPr lang="es-ES" dirty="0"/>
              <a:t>Entrenamiento local y control de datos</a:t>
            </a:r>
          </a:p>
          <a:p>
            <a:r>
              <a:rPr lang="es-ES" dirty="0"/>
              <a:t>Mejor experiencia de usuario</a:t>
            </a:r>
          </a:p>
          <a:p>
            <a:r>
              <a:rPr lang="es-ES" dirty="0"/>
              <a:t>Contextualización</a:t>
            </a:r>
          </a:p>
        </p:txBody>
      </p:sp>
    </p:spTree>
    <p:extLst>
      <p:ext uri="{BB962C8B-B14F-4D97-AF65-F5344CB8AC3E}">
        <p14:creationId xmlns:p14="http://schemas.microsoft.com/office/powerpoint/2010/main" val="40976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6F01-B4F2-6C2A-5711-AD0848B9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Casos de </a:t>
            </a:r>
            <a:r>
              <a:rPr lang="en-US" dirty="0" err="1"/>
              <a:t>Uso</a:t>
            </a:r>
            <a:r>
              <a:rPr lang="en-US" dirty="0"/>
              <a:t>: LLMs + Moodle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05CE8-3D37-2DDF-58E7-C2F401E1E9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Instructor virtual: </a:t>
            </a:r>
            <a:r>
              <a:rPr lang="es-ES" b="0" dirty="0"/>
              <a:t>proporcionar explicaciones para ayudar a los estudiantes a comprender mejor los materiales y actividad.</a:t>
            </a:r>
            <a:r>
              <a:rPr lang="es-ES" dirty="0"/>
              <a:t> </a:t>
            </a:r>
          </a:p>
          <a:p>
            <a:r>
              <a:rPr lang="es-ES" dirty="0"/>
              <a:t>Tutoría adaptativa: </a:t>
            </a:r>
            <a:r>
              <a:rPr lang="es-ES" b="0" dirty="0"/>
              <a:t>ajusta sus respuestas en función de las consultas anteriores del usuario, el tema que se está tratando y el grado de comprensión del usuario.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B7876-B742-5AC8-952E-9ED778E8CE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Guía en instrucciones específicas: </a:t>
            </a:r>
            <a:r>
              <a:rPr lang="es-ES" b="0" dirty="0"/>
              <a:t>proporciona instrucciones paso a paso para diversas tareas.</a:t>
            </a:r>
          </a:p>
          <a:p>
            <a:r>
              <a:rPr lang="es-ES" dirty="0"/>
              <a:t>Apoyo en el diseño de cursos: </a:t>
            </a:r>
            <a:r>
              <a:rPr lang="es-ES" b="0" dirty="0"/>
              <a:t>puede ayudar a crear actividades atractivas y adaptar el contenido del curso a los recursos de Moodle, mejorando así la participación de los estudiantes.</a:t>
            </a:r>
          </a:p>
          <a:p>
            <a:r>
              <a:rPr lang="es-ES" dirty="0"/>
              <a:t>Capacidades multilenguaje/multimodales: </a:t>
            </a:r>
            <a:r>
              <a:rPr lang="es-ES" b="0" dirty="0"/>
              <a:t>La capacidad de entender y responder en varios idiomas/modos puede ayudar a los estudiantes a comprender mejor el material didáctico.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26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cf2beb-2a90-4b61-8d27-952eb8af79dd" xsi:nil="true"/>
    <lcf76f155ced4ddcb4097134ff3c332f xmlns="309d00ff-01a2-4a8e-a8d7-1015cd4eb33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7A1352E6FC5641A77F53D1892FD453" ma:contentTypeVersion="14" ma:contentTypeDescription="Crear nuevo documento." ma:contentTypeScope="" ma:versionID="4c5ac5d89ff37a1cfdd7fd2441742fa9">
  <xsd:schema xmlns:xsd="http://www.w3.org/2001/XMLSchema" xmlns:xs="http://www.w3.org/2001/XMLSchema" xmlns:p="http://schemas.microsoft.com/office/2006/metadata/properties" xmlns:ns2="309d00ff-01a2-4a8e-a8d7-1015cd4eb33b" xmlns:ns3="29cf2beb-2a90-4b61-8d27-952eb8af79dd" targetNamespace="http://schemas.microsoft.com/office/2006/metadata/properties" ma:root="true" ma:fieldsID="d3b706daaaf319412d185d1f4678d7bf" ns2:_="" ns3:_="">
    <xsd:import namespace="309d00ff-01a2-4a8e-a8d7-1015cd4eb33b"/>
    <xsd:import namespace="29cf2beb-2a90-4b61-8d27-952eb8af7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d00ff-01a2-4a8e-a8d7-1015cd4eb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f2beb-2a90-4b61-8d27-952eb8af79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424a01-9fbf-4f51-9e14-41e864dd37c3}" ma:internalName="TaxCatchAll" ma:showField="CatchAllData" ma:web="29cf2beb-2a90-4b61-8d27-952eb8af7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3F1192-1F0B-4734-8FE8-2F0AF069A2B8}">
  <ds:schemaRefs>
    <ds:schemaRef ds:uri="http://schemas.microsoft.com/office/2006/metadata/properties"/>
    <ds:schemaRef ds:uri="http://schemas.microsoft.com/office/infopath/2007/PartnerControls"/>
    <ds:schemaRef ds:uri="29cf2beb-2a90-4b61-8d27-952eb8af79dd"/>
    <ds:schemaRef ds:uri="309d00ff-01a2-4a8e-a8d7-1015cd4eb33b"/>
  </ds:schemaRefs>
</ds:datastoreItem>
</file>

<file path=customXml/itemProps2.xml><?xml version="1.0" encoding="utf-8"?>
<ds:datastoreItem xmlns:ds="http://schemas.openxmlformats.org/officeDocument/2006/customXml" ds:itemID="{296ECBCC-65A8-48BC-BABB-06EA11391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500CE7-E5B1-475B-97C9-23FFEADB5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9d00ff-01a2-4a8e-a8d7-1015cd4eb33b"/>
    <ds:schemaRef ds:uri="29cf2beb-2a90-4b61-8d27-952eb8af79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346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Proxima Nova Alt Lt</vt:lpstr>
      <vt:lpstr>Proxima Nova Rg</vt:lpstr>
      <vt:lpstr>Calibri Light</vt:lpstr>
      <vt:lpstr>Arial</vt:lpstr>
      <vt:lpstr>Proxima Nova Alt Bl</vt:lpstr>
      <vt:lpstr>Outfit</vt:lpstr>
      <vt:lpstr>Office Theme</vt:lpstr>
      <vt:lpstr>PowerPoint Presentation</vt:lpstr>
      <vt:lpstr>Humberto Castellón</vt:lpstr>
      <vt:lpstr>Agenda</vt:lpstr>
      <vt:lpstr>Modelos de Lenguaje Masivo (LLM)</vt:lpstr>
      <vt:lpstr>¿Qué es un modelo de lenguaje masivo?</vt:lpstr>
      <vt:lpstr>Avances rápidos de modelos LLM</vt:lpstr>
      <vt:lpstr>Retrieval Augmented Generation (RAG)</vt:lpstr>
      <vt:lpstr>¿Por qué modelos LLM de código abierto?</vt:lpstr>
      <vt:lpstr>Casos de Uso: LLMs + Moodle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Manuel Blanco Brenes</dc:creator>
  <cp:lastModifiedBy>Moisés Humberto Castellón Martinez</cp:lastModifiedBy>
  <cp:revision>29</cp:revision>
  <dcterms:created xsi:type="dcterms:W3CDTF">2024-08-09T20:35:45Z</dcterms:created>
  <dcterms:modified xsi:type="dcterms:W3CDTF">2024-10-09T17:27:36Z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0x010100947A1352E6FC5641A77F53D1892FD453</vt:lpwstr>
  </property>
</Properties>
</file>