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57" r:id="rId6"/>
    <p:sldId id="263" r:id="rId7"/>
    <p:sldId id="258" r:id="rId8"/>
    <p:sldId id="259" r:id="rId9"/>
    <p:sldId id="260" r:id="rId10"/>
    <p:sldId id="261" r:id="rId11"/>
    <p:sldId id="262" r:id="rId12"/>
  </p:sldIdLst>
  <p:sldSz cx="12192000" cy="6858000"/>
  <p:notesSz cx="6858000" cy="9144000"/>
  <p:embeddedFontLst>
    <p:embeddedFont>
      <p:font typeface="Proxima Nova Alt Bl" panose="02000506030000020004" charset="0"/>
      <p:bold r:id="rId14"/>
      <p:boldItalic r:id="rId15"/>
    </p:embeddedFont>
    <p:embeddedFont>
      <p:font typeface="Proxima Nova Alt Lt" panose="02000506030000020004" charset="0"/>
      <p:regular r:id="rId16"/>
      <p:italic r:id="rId17"/>
    </p:embeddedFont>
    <p:embeddedFont>
      <p:font typeface="Proxima Nova Rg" panose="02000506030000020004" charset="0"/>
      <p:regular r:id="rId18"/>
      <p:bold r:id="rId19"/>
      <p:italic r:id="rId20"/>
      <p:boldItalic r:id="rId21"/>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185F9B"/>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4660"/>
  </p:normalViewPr>
  <p:slideViewPr>
    <p:cSldViewPr snapToGrid="0">
      <p:cViewPr varScale="1">
        <p:scale>
          <a:sx n="64" d="100"/>
          <a:sy n="64" d="100"/>
        </p:scale>
        <p:origin x="1242" y="78"/>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07/10/2024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07/10/2024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07/10/2024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07/10/2024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07/10/2024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anabell.Ibarra@unan.edu.ni"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4919664" y="1955910"/>
            <a:ext cx="6479176" cy="1982755"/>
          </a:xfrm>
        </p:spPr>
        <p:txBody>
          <a:bodyPr/>
          <a:lstStyle/>
          <a:p>
            <a:pPr algn="just"/>
            <a:r>
              <a:rPr lang="es-ES" dirty="0"/>
              <a:t>Mediación pedagógica en línea para el desarrollo de competencias investigativas en Gestión y Políticas.</a:t>
            </a:r>
          </a:p>
          <a:p>
            <a:endParaRPr lang="es-MX" dirty="0"/>
          </a:p>
        </p:txBody>
      </p:sp>
      <p:sp>
        <p:nvSpPr>
          <p:cNvPr id="4" name="CuadroTexto 3">
            <a:extLst>
              <a:ext uri="{FF2B5EF4-FFF2-40B4-BE49-F238E27FC236}">
                <a16:creationId xmlns:a16="http://schemas.microsoft.com/office/drawing/2014/main" id="{D7DC2ADB-D9E0-3659-8663-2AAC73A29761}"/>
              </a:ext>
            </a:extLst>
          </p:cNvPr>
          <p:cNvSpPr txBox="1"/>
          <p:nvPr/>
        </p:nvSpPr>
        <p:spPr>
          <a:xfrm>
            <a:off x="5068390" y="4199722"/>
            <a:ext cx="6181724" cy="461665"/>
          </a:xfrm>
          <a:prstGeom prst="rect">
            <a:avLst/>
          </a:prstGeom>
          <a:noFill/>
        </p:spPr>
        <p:txBody>
          <a:bodyPr wrap="square">
            <a:spAutoFit/>
          </a:bodyPr>
          <a:lstStyle/>
          <a:p>
            <a:endParaRPr lang="es-MX" sz="2400" b="1" dirty="0">
              <a:latin typeface="Proxima Nova Alt Bl" panose="02000506030000020004" pitchFamily="50" charset="0"/>
              <a:ea typeface="Roboto" panose="02000000000000000000" pitchFamily="2" charset="0"/>
            </a:endParaRPr>
          </a:p>
        </p:txBody>
      </p:sp>
    </p:spTree>
    <p:extLst>
      <p:ext uri="{BB962C8B-B14F-4D97-AF65-F5344CB8AC3E}">
        <p14:creationId xmlns:p14="http://schemas.microsoft.com/office/powerpoint/2010/main" val="174769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672099" y="584889"/>
            <a:ext cx="6296298" cy="860461"/>
          </a:xfrm>
        </p:spPr>
        <p:txBody>
          <a:bodyPr>
            <a:normAutofit fontScale="90000"/>
          </a:bodyPr>
          <a:lstStyle/>
          <a:p>
            <a:r>
              <a:rPr lang="es-ES" sz="2700" dirty="0"/>
              <a:t>Ponente:</a:t>
            </a:r>
            <a:br>
              <a:rPr lang="es-ES" sz="2700" dirty="0"/>
            </a:br>
            <a:r>
              <a:rPr lang="es-ES" sz="2700" dirty="0"/>
              <a:t>Dr. Ernesto Alejandro Gómez Salazar.</a:t>
            </a:r>
            <a:br>
              <a:rPr lang="es-ES" sz="2700" dirty="0"/>
            </a:br>
            <a:r>
              <a:rPr lang="es-ES" sz="2700" dirty="0"/>
              <a:t>egomezs@unan.edu.ni </a:t>
            </a:r>
            <a:br>
              <a:rPr lang="es-ES" sz="2700" dirty="0"/>
            </a:br>
            <a:r>
              <a:rPr lang="es-ES" sz="2700" dirty="0"/>
              <a:t>UNAN Managua </a:t>
            </a:r>
            <a:br>
              <a:rPr lang="es-ES" sz="2700" dirty="0"/>
            </a:br>
            <a:br>
              <a:rPr lang="es-ES" sz="2700" dirty="0"/>
            </a:br>
            <a:endParaRPr lang="es-MX" sz="2700" dirty="0"/>
          </a:p>
        </p:txBody>
      </p:sp>
      <p:pic>
        <p:nvPicPr>
          <p:cNvPr id="2" name="Marcador de contenido 1">
            <a:extLst>
              <a:ext uri="{FF2B5EF4-FFF2-40B4-BE49-F238E27FC236}">
                <a16:creationId xmlns:a16="http://schemas.microsoft.com/office/drawing/2014/main" id="{5D032202-23D7-3DC7-B697-4D180CECEA20}"/>
              </a:ext>
            </a:extLst>
          </p:cNvPr>
          <p:cNvPicPr>
            <a:picLocks noGrp="1" noChangeAspect="1"/>
          </p:cNvPicPr>
          <p:nvPr>
            <p:ph sz="half" idx="1"/>
          </p:nvPr>
        </p:nvPicPr>
        <p:blipFill>
          <a:blip r:embed="rId2"/>
          <a:srcRect l="49418" r="12511"/>
          <a:stretch/>
        </p:blipFill>
        <p:spPr>
          <a:xfrm>
            <a:off x="2423478" y="1426612"/>
            <a:ext cx="3099690" cy="3755459"/>
          </a:xfrm>
          <a:prstGeom prst="rect">
            <a:avLst/>
          </a:prstGeo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a:xfrm>
            <a:off x="5820248" y="1641000"/>
            <a:ext cx="6371752" cy="3755459"/>
          </a:xfrm>
        </p:spPr>
        <p:txBody>
          <a:bodyPr>
            <a:normAutofit fontScale="77500" lnSpcReduction="20000"/>
          </a:bodyPr>
          <a:lstStyle/>
          <a:p>
            <a:pPr algn="just"/>
            <a:r>
              <a:rPr lang="es-ES" sz="2700" b="0" dirty="0">
                <a:solidFill>
                  <a:schemeClr val="tx1"/>
                </a:solidFill>
              </a:rPr>
              <a:t>Antropólogo Social por la UNAN – Managua, doctor en Desarrollo Humano Sostenible por la Universidad de Milano Bicocca, ha desarrollado procesos de formación desde el enfoque de educación popular con adolescentes, jóvenes y líderes comunitarios; así también ha fungido como mentor de innovación y emprendimiento en competencias nacionales e internacionales como el Rally latinoamericano de innovación, concurso ideas creativas del Ministerio de Economía Familiar, su experiencia le ha permitido participar en proyectos de investigación en materia de salud comunitaria, innovación social, desarrollo urbano y estudios transfronterizos, actualmente es editor de la revista Raíces y coordinador de la carrera de Antropología Social</a:t>
            </a:r>
          </a:p>
          <a:p>
            <a:pPr algn="just"/>
            <a:endParaRPr lang="es-ES" sz="2700" b="0" dirty="0">
              <a:solidFill>
                <a:schemeClr val="tx1"/>
              </a:solidFill>
            </a:endParaRPr>
          </a:p>
        </p:txBody>
      </p:sp>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p:txBody>
          <a:bodyPr>
            <a:normAutofit fontScale="90000"/>
          </a:bodyPr>
          <a:lstStyle/>
          <a:p>
            <a:r>
              <a:rPr lang="es-MX" sz="2700" dirty="0"/>
              <a:t>Ponente: </a:t>
            </a:r>
            <a:br>
              <a:rPr lang="es-MX" sz="2700" dirty="0"/>
            </a:br>
            <a:r>
              <a:rPr lang="es-MX" sz="2700" dirty="0"/>
              <a:t>Anabell Ibarra López</a:t>
            </a:r>
            <a:br>
              <a:rPr lang="es-MX" dirty="0"/>
            </a:br>
            <a:r>
              <a:rPr lang="es-MX" sz="2700" dirty="0">
                <a:hlinkClick r:id="rId2"/>
              </a:rPr>
              <a:t>anabell.Ibarra@unan.edu.ni</a:t>
            </a:r>
            <a:br>
              <a:rPr lang="es-MX" sz="2700" dirty="0"/>
            </a:br>
            <a:r>
              <a:rPr lang="es-MX" sz="2700" dirty="0"/>
              <a:t>UNAN-Managua</a:t>
            </a:r>
            <a:endParaRPr lang="es-MX" dirty="0"/>
          </a:p>
        </p:txBody>
      </p:sp>
      <p:sp>
        <p:nvSpPr>
          <p:cNvPr id="4" name="Content Placeholder 3">
            <a:extLst>
              <a:ext uri="{FF2B5EF4-FFF2-40B4-BE49-F238E27FC236}">
                <a16:creationId xmlns:a16="http://schemas.microsoft.com/office/drawing/2014/main" id="{0F7C9912-9937-F879-85DF-BA864BFF699D}"/>
              </a:ext>
            </a:extLst>
          </p:cNvPr>
          <p:cNvSpPr>
            <a:spLocks noGrp="1"/>
          </p:cNvSpPr>
          <p:nvPr>
            <p:ph sz="half" idx="2"/>
          </p:nvPr>
        </p:nvSpPr>
        <p:spPr>
          <a:xfrm>
            <a:off x="6172200" y="1825625"/>
            <a:ext cx="5370226" cy="3765706"/>
          </a:xfrm>
        </p:spPr>
        <p:txBody>
          <a:bodyPr>
            <a:normAutofit fontScale="85000" lnSpcReduction="10000"/>
          </a:bodyPr>
          <a:lstStyle/>
          <a:p>
            <a:pPr marL="0" indent="0" algn="just">
              <a:buNone/>
            </a:pPr>
            <a:r>
              <a:rPr lang="es-ES" b="0" dirty="0">
                <a:solidFill>
                  <a:schemeClr val="tx1"/>
                </a:solidFill>
              </a:rPr>
              <a:t>Maestrante en Antropología y Liderazgo. Especialista en derecho de la niñez, adolescencia y juventud en el Desarrollo comunitario. Diplomados: incidencia y cultura de paz, Seguridad y soberanía Alimentaria, Biodanza Posgrado en Teología y Democracia, Licenciatura en Antropología social, actualmente estudiante d el Doctorado Internacional de Educación superior en el Contexto del Buen Vivir.</a:t>
            </a:r>
          </a:p>
          <a:p>
            <a:endParaRPr lang="es-MX" dirty="0"/>
          </a:p>
        </p:txBody>
      </p:sp>
      <p:pic>
        <p:nvPicPr>
          <p:cNvPr id="8" name="Marcador de contenido 7">
            <a:extLst>
              <a:ext uri="{FF2B5EF4-FFF2-40B4-BE49-F238E27FC236}">
                <a16:creationId xmlns:a16="http://schemas.microsoft.com/office/drawing/2014/main" id="{51E84027-D591-CA3C-FC4A-861E3EED96FE}"/>
              </a:ext>
            </a:extLst>
          </p:cNvPr>
          <p:cNvPicPr>
            <a:picLocks noGrp="1" noChangeAspect="1"/>
          </p:cNvPicPr>
          <p:nvPr>
            <p:ph sz="half" idx="1"/>
          </p:nvPr>
        </p:nvPicPr>
        <p:blipFill>
          <a:blip r:embed="rId3"/>
          <a:stretch>
            <a:fillRect/>
          </a:stretch>
        </p:blipFill>
        <p:spPr>
          <a:xfrm>
            <a:off x="3102733" y="1690688"/>
            <a:ext cx="2917068" cy="4351338"/>
          </a:xfrm>
          <a:prstGeom prst="rect">
            <a:avLst/>
          </a:prstGeom>
        </p:spPr>
      </p:pic>
    </p:spTree>
    <p:extLst>
      <p:ext uri="{BB962C8B-B14F-4D97-AF65-F5344CB8AC3E}">
        <p14:creationId xmlns:p14="http://schemas.microsoft.com/office/powerpoint/2010/main" val="243230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a:xfrm>
            <a:off x="2625152" y="860435"/>
            <a:ext cx="6941695" cy="905691"/>
          </a:xfrm>
        </p:spPr>
        <p:txBody>
          <a:bodyPr>
            <a:normAutofit fontScale="90000"/>
          </a:bodyPr>
          <a:lstStyle/>
          <a:p>
            <a:pPr algn="ctr"/>
            <a:r>
              <a:rPr lang="es-MX" sz="2800" dirty="0"/>
              <a:t>Las personas, familias y comunidad son los principales protagonistas del proceso de formación</a:t>
            </a:r>
          </a:p>
        </p:txBody>
      </p:sp>
      <p:sp>
        <p:nvSpPr>
          <p:cNvPr id="3" name="Content Placeholder 2">
            <a:extLst>
              <a:ext uri="{FF2B5EF4-FFF2-40B4-BE49-F238E27FC236}">
                <a16:creationId xmlns:a16="http://schemas.microsoft.com/office/drawing/2014/main" id="{1C5B3191-96B7-7075-DD90-E3831A5A3013}"/>
              </a:ext>
            </a:extLst>
          </p:cNvPr>
          <p:cNvSpPr>
            <a:spLocks noGrp="1"/>
          </p:cNvSpPr>
          <p:nvPr>
            <p:ph idx="1"/>
          </p:nvPr>
        </p:nvSpPr>
        <p:spPr>
          <a:xfrm>
            <a:off x="673309" y="2201290"/>
            <a:ext cx="5422690" cy="3314468"/>
          </a:xfrm>
        </p:spPr>
        <p:txBody>
          <a:bodyPr>
            <a:noAutofit/>
          </a:bodyPr>
          <a:lstStyle/>
          <a:p>
            <a:pPr algn="just"/>
            <a:r>
              <a:rPr lang="es-MX" sz="2400" dirty="0">
                <a:solidFill>
                  <a:schemeClr val="tx1"/>
                </a:solidFill>
              </a:rPr>
              <a:t>Reconocimiento de la diversidad estudiantil </a:t>
            </a:r>
          </a:p>
          <a:p>
            <a:r>
              <a:rPr lang="es-MX" sz="2400" dirty="0">
                <a:solidFill>
                  <a:schemeClr val="tx1"/>
                </a:solidFill>
              </a:rPr>
              <a:t>Tipo  de modalidad - Formación en línea </a:t>
            </a:r>
          </a:p>
          <a:p>
            <a:r>
              <a:rPr lang="es-MX" sz="2400" dirty="0">
                <a:solidFill>
                  <a:schemeClr val="tx1"/>
                </a:solidFill>
              </a:rPr>
              <a:t>Organización en comunidades de aprendizajes</a:t>
            </a:r>
          </a:p>
        </p:txBody>
      </p:sp>
      <p:pic>
        <p:nvPicPr>
          <p:cNvPr id="4" name="Imagen 3">
            <a:extLst>
              <a:ext uri="{FF2B5EF4-FFF2-40B4-BE49-F238E27FC236}">
                <a16:creationId xmlns:a16="http://schemas.microsoft.com/office/drawing/2014/main" id="{E26BA00D-D1EC-6FD7-6A89-C8C290E8D2C8}"/>
              </a:ext>
            </a:extLst>
          </p:cNvPr>
          <p:cNvPicPr>
            <a:picLocks noChangeAspect="1"/>
          </p:cNvPicPr>
          <p:nvPr/>
        </p:nvPicPr>
        <p:blipFill>
          <a:blip r:embed="rId2"/>
          <a:stretch>
            <a:fillRect/>
          </a:stretch>
        </p:blipFill>
        <p:spPr>
          <a:xfrm>
            <a:off x="6368101" y="1991876"/>
            <a:ext cx="5356338" cy="3733296"/>
          </a:xfrm>
          <a:prstGeom prst="rect">
            <a:avLst/>
          </a:prstGeom>
        </p:spPr>
      </p:pic>
    </p:spTree>
    <p:extLst>
      <p:ext uri="{BB962C8B-B14F-4D97-AF65-F5344CB8AC3E}">
        <p14:creationId xmlns:p14="http://schemas.microsoft.com/office/powerpoint/2010/main" val="214946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709930" y="996847"/>
            <a:ext cx="11064059" cy="784964"/>
          </a:xfrm>
        </p:spPr>
        <p:txBody>
          <a:bodyPr>
            <a:normAutofit/>
          </a:bodyPr>
          <a:lstStyle/>
          <a:p>
            <a:r>
              <a:rPr lang="es-MX" sz="4000" dirty="0"/>
              <a:t>Metodología </a:t>
            </a:r>
          </a:p>
        </p:txBody>
      </p:sp>
      <p:sp>
        <p:nvSpPr>
          <p:cNvPr id="8" name="Text Placeholder 7">
            <a:extLst>
              <a:ext uri="{FF2B5EF4-FFF2-40B4-BE49-F238E27FC236}">
                <a16:creationId xmlns:a16="http://schemas.microsoft.com/office/drawing/2014/main" id="{B653C8D3-FF16-D9D9-4FB7-393479934814}"/>
              </a:ext>
            </a:extLst>
          </p:cNvPr>
          <p:cNvSpPr>
            <a:spLocks noGrp="1"/>
          </p:cNvSpPr>
          <p:nvPr>
            <p:ph type="body" idx="1"/>
          </p:nvPr>
        </p:nvSpPr>
        <p:spPr>
          <a:xfrm>
            <a:off x="418012" y="1939926"/>
            <a:ext cx="4688242" cy="3394553"/>
          </a:xfrm>
        </p:spPr>
        <p:txBody>
          <a:bodyPr>
            <a:normAutofit/>
          </a:bodyPr>
          <a:lstStyle/>
          <a:p>
            <a:pPr marL="342900" indent="-342900">
              <a:buFont typeface="Arial" panose="020B0604020202020204" pitchFamily="34" charset="0"/>
              <a:buChar char="•"/>
            </a:pPr>
            <a:r>
              <a:rPr lang="es-MX" dirty="0"/>
              <a:t>Enfoque de educación popular (APRENDER HACIENDO – HACIENDO APRENDIENDO)</a:t>
            </a:r>
          </a:p>
          <a:p>
            <a:pPr marL="342900" indent="-342900">
              <a:buFont typeface="Arial" panose="020B0604020202020204" pitchFamily="34" charset="0"/>
              <a:buChar char="•"/>
            </a:pPr>
            <a:r>
              <a:rPr lang="es-MX" dirty="0"/>
              <a:t>Metodología participativa enfoque colaborativo y de </a:t>
            </a:r>
            <a:r>
              <a:rPr lang="es-MX" dirty="0" err="1"/>
              <a:t>Coconstrucción</a:t>
            </a:r>
            <a:r>
              <a:rPr lang="es-MX" dirty="0"/>
              <a:t>.</a:t>
            </a:r>
          </a:p>
          <a:p>
            <a:pPr marL="342900" indent="-342900">
              <a:buFont typeface="Arial" panose="020B0604020202020204" pitchFamily="34" charset="0"/>
              <a:buChar char="•"/>
            </a:pPr>
            <a:r>
              <a:rPr lang="es-MX" dirty="0"/>
              <a:t>Proceso centrado en sus realidades, experiencias y conocimiento comunitario </a:t>
            </a:r>
          </a:p>
          <a:p>
            <a:pPr marL="342900" indent="-342900">
              <a:buFont typeface="Arial" panose="020B0604020202020204" pitchFamily="34" charset="0"/>
              <a:buChar char="•"/>
            </a:pPr>
            <a:endParaRPr lang="es-MX" dirty="0"/>
          </a:p>
        </p:txBody>
      </p:sp>
      <p:pic>
        <p:nvPicPr>
          <p:cNvPr id="2" name="Imagen 1">
            <a:extLst>
              <a:ext uri="{FF2B5EF4-FFF2-40B4-BE49-F238E27FC236}">
                <a16:creationId xmlns:a16="http://schemas.microsoft.com/office/drawing/2014/main" id="{B859745B-55C4-CD56-581E-E529F154F430}"/>
              </a:ext>
            </a:extLst>
          </p:cNvPr>
          <p:cNvPicPr>
            <a:picLocks noChangeAspect="1"/>
          </p:cNvPicPr>
          <p:nvPr/>
        </p:nvPicPr>
        <p:blipFill>
          <a:blip r:embed="rId2"/>
          <a:stretch>
            <a:fillRect/>
          </a:stretch>
        </p:blipFill>
        <p:spPr>
          <a:xfrm>
            <a:off x="5398172" y="1465852"/>
            <a:ext cx="6375816" cy="4395301"/>
          </a:xfrm>
          <a:prstGeom prst="rect">
            <a:avLst/>
          </a:prstGeom>
        </p:spPr>
      </p:pic>
    </p:spTree>
    <p:extLst>
      <p:ext uri="{BB962C8B-B14F-4D97-AF65-F5344CB8AC3E}">
        <p14:creationId xmlns:p14="http://schemas.microsoft.com/office/powerpoint/2010/main" val="114131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p:txBody>
          <a:bodyPr>
            <a:normAutofit fontScale="90000"/>
          </a:bodyPr>
          <a:lstStyle/>
          <a:p>
            <a:r>
              <a:rPr lang="es-MX" dirty="0"/>
              <a:t>La investigación  acción</a:t>
            </a:r>
            <a:br>
              <a:rPr lang="es-MX" dirty="0"/>
            </a:br>
            <a:endParaRPr lang="es-MX" dirty="0"/>
          </a:p>
        </p:txBody>
      </p:sp>
      <p:sp>
        <p:nvSpPr>
          <p:cNvPr id="3" name="Content Placeholder 2">
            <a:extLst>
              <a:ext uri="{FF2B5EF4-FFF2-40B4-BE49-F238E27FC236}">
                <a16:creationId xmlns:a16="http://schemas.microsoft.com/office/drawing/2014/main" id="{1850A38A-BA24-EAD7-2140-0B95C3EF00AF}"/>
              </a:ext>
            </a:extLst>
          </p:cNvPr>
          <p:cNvSpPr>
            <a:spLocks noGrp="1"/>
          </p:cNvSpPr>
          <p:nvPr>
            <p:ph sz="half" idx="1"/>
          </p:nvPr>
        </p:nvSpPr>
        <p:spPr>
          <a:xfrm>
            <a:off x="148652" y="3206740"/>
            <a:ext cx="5181600" cy="2747963"/>
          </a:xfrm>
        </p:spPr>
        <p:txBody>
          <a:bodyPr>
            <a:normAutofit/>
          </a:bodyPr>
          <a:lstStyle/>
          <a:p>
            <a:pPr marL="800100" lvl="1" indent="-342900">
              <a:buFont typeface="Arial" panose="020B0604020202020204" pitchFamily="34" charset="0"/>
              <a:buChar char="•"/>
            </a:pPr>
            <a:r>
              <a:rPr lang="es-MX" dirty="0">
                <a:solidFill>
                  <a:schemeClr val="tx1"/>
                </a:solidFill>
              </a:rPr>
              <a:t>Reconociendo las identidades culturales</a:t>
            </a:r>
          </a:p>
          <a:p>
            <a:pPr marL="800100" lvl="1" indent="-342900">
              <a:buFont typeface="Arial" panose="020B0604020202020204" pitchFamily="34" charset="0"/>
              <a:buChar char="•"/>
            </a:pPr>
            <a:r>
              <a:rPr lang="es-MX" dirty="0">
                <a:solidFill>
                  <a:schemeClr val="tx1"/>
                </a:solidFill>
              </a:rPr>
              <a:t>La historia de la comunidad</a:t>
            </a:r>
          </a:p>
          <a:p>
            <a:pPr marL="800100" lvl="1" indent="-342900">
              <a:buFont typeface="Arial" panose="020B0604020202020204" pitchFamily="34" charset="0"/>
              <a:buChar char="•"/>
            </a:pPr>
            <a:r>
              <a:rPr lang="es-MX" dirty="0">
                <a:solidFill>
                  <a:schemeClr val="tx1"/>
                </a:solidFill>
              </a:rPr>
              <a:t>Mapeo comunitario</a:t>
            </a:r>
          </a:p>
          <a:p>
            <a:pPr marL="800100" lvl="1" indent="-342900">
              <a:buFont typeface="Arial" panose="020B0604020202020204" pitchFamily="34" charset="0"/>
              <a:buChar char="•"/>
            </a:pPr>
            <a:r>
              <a:rPr lang="es-MX" dirty="0">
                <a:solidFill>
                  <a:schemeClr val="tx1"/>
                </a:solidFill>
              </a:rPr>
              <a:t>Mapeo de actores</a:t>
            </a:r>
          </a:p>
          <a:p>
            <a:endParaRPr lang="es-MX" dirty="0"/>
          </a:p>
        </p:txBody>
      </p:sp>
      <p:sp>
        <p:nvSpPr>
          <p:cNvPr id="4" name="Content Placeholder 3">
            <a:extLst>
              <a:ext uri="{FF2B5EF4-FFF2-40B4-BE49-F238E27FC236}">
                <a16:creationId xmlns:a16="http://schemas.microsoft.com/office/drawing/2014/main" id="{0F7C9912-9937-F879-85DF-BA864BFF699D}"/>
              </a:ext>
            </a:extLst>
          </p:cNvPr>
          <p:cNvSpPr>
            <a:spLocks noGrp="1"/>
          </p:cNvSpPr>
          <p:nvPr>
            <p:ph sz="half" idx="2"/>
          </p:nvPr>
        </p:nvSpPr>
        <p:spPr>
          <a:xfrm>
            <a:off x="6172200" y="2354893"/>
            <a:ext cx="5181600" cy="3822070"/>
          </a:xfrm>
        </p:spPr>
        <p:txBody>
          <a:bodyPr>
            <a:normAutofit/>
          </a:bodyPr>
          <a:lstStyle/>
          <a:p>
            <a:r>
              <a:rPr lang="es-MX" dirty="0">
                <a:solidFill>
                  <a:schemeClr val="tx1"/>
                </a:solidFill>
              </a:rPr>
              <a:t>Diagnóstico comunitario</a:t>
            </a:r>
          </a:p>
          <a:p>
            <a:r>
              <a:rPr lang="es-MX" dirty="0">
                <a:solidFill>
                  <a:schemeClr val="tx1"/>
                </a:solidFill>
              </a:rPr>
              <a:t>Proyecto Social Comunitario</a:t>
            </a:r>
          </a:p>
          <a:p>
            <a:r>
              <a:rPr lang="es-MX" dirty="0">
                <a:solidFill>
                  <a:schemeClr val="tx1"/>
                </a:solidFill>
              </a:rPr>
              <a:t>Técnicas: línea de tiempo, mapas, mapeo de actores y recursos,</a:t>
            </a:r>
          </a:p>
          <a:p>
            <a:endParaRPr lang="es-MX" dirty="0"/>
          </a:p>
        </p:txBody>
      </p:sp>
    </p:spTree>
    <p:extLst>
      <p:ext uri="{BB962C8B-B14F-4D97-AF65-F5344CB8AC3E}">
        <p14:creationId xmlns:p14="http://schemas.microsoft.com/office/powerpoint/2010/main" val="226717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0544574-2210-13AF-92C1-197FD7324136}"/>
              </a:ext>
            </a:extLst>
          </p:cNvPr>
          <p:cNvPicPr>
            <a:picLocks noChangeAspect="1"/>
          </p:cNvPicPr>
          <p:nvPr/>
        </p:nvPicPr>
        <p:blipFill>
          <a:blip r:embed="rId2"/>
          <a:srcRect t="8056" b="5917"/>
          <a:stretch/>
        </p:blipFill>
        <p:spPr>
          <a:xfrm>
            <a:off x="1131560" y="1143000"/>
            <a:ext cx="10275956" cy="4733144"/>
          </a:xfrm>
          <a:prstGeom prst="rect">
            <a:avLst/>
          </a:prstGeom>
        </p:spPr>
      </p:pic>
    </p:spTree>
    <p:extLst>
      <p:ext uri="{BB962C8B-B14F-4D97-AF65-F5344CB8AC3E}">
        <p14:creationId xmlns:p14="http://schemas.microsoft.com/office/powerpoint/2010/main" val="338383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a:xfrm>
            <a:off x="2697480" y="3716306"/>
            <a:ext cx="6911215" cy="1005596"/>
          </a:xfrm>
        </p:spPr>
        <p:txBody>
          <a:bodyPr>
            <a:noAutofit/>
          </a:bodyPr>
          <a:lstStyle/>
          <a:p>
            <a:r>
              <a:rPr lang="es-MX" sz="2400" dirty="0"/>
              <a:t>Dr. Ernesto Alejandro Gómez Salazar.</a:t>
            </a:r>
            <a:br>
              <a:rPr lang="es-MX" sz="2400" dirty="0"/>
            </a:br>
            <a:r>
              <a:rPr lang="es-MX" sz="2400" dirty="0" err="1"/>
              <a:t>Msc</a:t>
            </a:r>
            <a:r>
              <a:rPr lang="es-MX" sz="2400" dirty="0"/>
              <a:t>. Anabell Carolina Ibarra López.</a:t>
            </a:r>
            <a:br>
              <a:rPr lang="es-MX" sz="2400" dirty="0"/>
            </a:br>
            <a:endParaRPr lang="es-MX" sz="2400" dirty="0"/>
          </a:p>
        </p:txBody>
      </p:sp>
      <p:pic>
        <p:nvPicPr>
          <p:cNvPr id="2" name="Marcador de contenido 1">
            <a:extLst>
              <a:ext uri="{FF2B5EF4-FFF2-40B4-BE49-F238E27FC236}">
                <a16:creationId xmlns:a16="http://schemas.microsoft.com/office/drawing/2014/main" id="{BB407F23-E118-E9FA-883A-5B850833FD3C}"/>
              </a:ext>
            </a:extLst>
          </p:cNvPr>
          <p:cNvPicPr>
            <a:picLocks noGrp="1" noChangeAspect="1"/>
          </p:cNvPicPr>
          <p:nvPr>
            <p:ph idx="10"/>
          </p:nvPr>
        </p:nvPicPr>
        <p:blipFill>
          <a:blip r:embed="rId2"/>
          <a:stretch>
            <a:fillRect/>
          </a:stretch>
        </p:blipFill>
        <p:spPr>
          <a:xfrm>
            <a:off x="4047345" y="4461674"/>
            <a:ext cx="4362137" cy="1180614"/>
          </a:xfrm>
          <a:prstGeom prst="rect">
            <a:avLst/>
          </a:prstGeom>
        </p:spPr>
      </p:pic>
    </p:spTree>
    <p:extLst>
      <p:ext uri="{BB962C8B-B14F-4D97-AF65-F5344CB8AC3E}">
        <p14:creationId xmlns:p14="http://schemas.microsoft.com/office/powerpoint/2010/main" val="1705948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500CE7-E5B1-475B-97C9-23FFEAD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d00ff-01a2-4a8e-a8d7-1015cd4eb33b"/>
    <ds:schemaRef ds:uri="29cf2beb-2a90-4b61-8d27-952eb8af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6ECBCC-65A8-48BC-BABB-06EA113913BB}">
  <ds:schemaRefs>
    <ds:schemaRef ds:uri="http://schemas.microsoft.com/sharepoint/v3/contenttype/forms"/>
  </ds:schemaRefs>
</ds:datastoreItem>
</file>

<file path=customXml/itemProps3.xml><?xml version="1.0" encoding="utf-8"?>
<ds:datastoreItem xmlns:ds="http://schemas.openxmlformats.org/officeDocument/2006/customXml" ds:itemID="{C23F1192-1F0B-4734-8FE8-2F0AF069A2B8}">
  <ds:schemaRefs>
    <ds:schemaRef ds:uri="http://schemas.microsoft.com/office/2006/metadata/properties"/>
    <ds:schemaRef ds:uri="http://schemas.microsoft.com/office/infopath/2007/PartnerControls"/>
    <ds:schemaRef ds:uri="29cf2beb-2a90-4b61-8d27-952eb8af79dd"/>
    <ds:schemaRef ds:uri="309d00ff-01a2-4a8e-a8d7-1015cd4eb33b"/>
  </ds:schemaRefs>
</ds:datastoreItem>
</file>

<file path=docProps/app.xml><?xml version="1.0" encoding="utf-8"?>
<Properties xmlns="http://schemas.openxmlformats.org/officeDocument/2006/extended-properties" xmlns:vt="http://schemas.openxmlformats.org/officeDocument/2006/docPropsVTypes">
  <TotalTime>218</TotalTime>
  <Words>342</Words>
  <Application>Microsoft Office PowerPoint</Application>
  <PresentationFormat>Panorámica</PresentationFormat>
  <Paragraphs>22</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Proxima Nova Alt Bl</vt:lpstr>
      <vt:lpstr>Arial</vt:lpstr>
      <vt:lpstr>Proxima Nova Rg</vt:lpstr>
      <vt:lpstr>Calibri</vt:lpstr>
      <vt:lpstr>Proxima Nova Alt Lt</vt:lpstr>
      <vt:lpstr>Calibri Light</vt:lpstr>
      <vt:lpstr>Office Theme</vt:lpstr>
      <vt:lpstr>Presentación de PowerPoint</vt:lpstr>
      <vt:lpstr>Ponente: Dr. Ernesto Alejandro Gómez Salazar. egomezs@unan.edu.ni  UNAN Managua   </vt:lpstr>
      <vt:lpstr>Ponente:  Anabell Ibarra López anabell.Ibarra@unan.edu.ni UNAN-Managua</vt:lpstr>
      <vt:lpstr>Las personas, familias y comunidad son los principales protagonistas del proceso de formación</vt:lpstr>
      <vt:lpstr>Metodología </vt:lpstr>
      <vt:lpstr>La investigación  acción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Anabell Carolina Ibarra López</dc:creator>
  <cp:lastModifiedBy>Anabell Carolina Ibarra López</cp:lastModifiedBy>
  <cp:revision>32</cp:revision>
  <dcterms:created xsi:type="dcterms:W3CDTF">2024-08-09T20:35:45Z</dcterms:created>
  <dcterms:modified xsi:type="dcterms:W3CDTF">2024-10-07T21:18:32Z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ies>
</file>