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58" r:id="rId4"/>
    <p:sldId id="259" r:id="rId5"/>
    <p:sldId id="263" r:id="rId6"/>
    <p:sldId id="260" r:id="rId7"/>
    <p:sldId id="265" r:id="rId8"/>
    <p:sldId id="266" r:id="rId9"/>
    <p:sldId id="267" r:id="rId10"/>
    <p:sldId id="268" r:id="rId11"/>
    <p:sldId id="269" r:id="rId12"/>
    <p:sldId id="270" r:id="rId13"/>
    <p:sldId id="271" r:id="rId14"/>
    <p:sldId id="261" r:id="rId15"/>
    <p:sldId id="273" r:id="rId16"/>
    <p:sldId id="274" r:id="rId17"/>
    <p:sldId id="275" r:id="rId18"/>
    <p:sldId id="277" r:id="rId19"/>
    <p:sldId id="276"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Proxima Nova Alt Bl" panose="020F0502020204030204" pitchFamily="34" charset="0"/>
      <p:regular r:id="rId28"/>
      <p:bold r:id="rId29"/>
      <p:italic r:id="rId30"/>
      <p:boldItalic r:id="rId31"/>
    </p:embeddedFont>
    <p:embeddedFont>
      <p:font typeface="Proxima Nova Alt Lt"/>
      <p:regular r:id="rId32"/>
      <p:bold r:id="rId33"/>
      <p:italic r:id="rId34"/>
    </p:embeddedFont>
    <p:embeddedFont>
      <p:font typeface="Proxima Nova Rg" panose="02000506030000020004" pitchFamily="2" charset="77"/>
      <p:regular r:id="rId35"/>
      <p:bold r:id="rId36"/>
      <p:italic r:id="rId37"/>
      <p:boldItalic r:id="rId38"/>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6AAD"/>
    <a:srgbClr val="185F9B"/>
    <a:srgbClr val="3C2B55"/>
    <a:srgbClr val="3F1E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643" autoAdjust="0"/>
    <p:restoredTop sz="94718"/>
  </p:normalViewPr>
  <p:slideViewPr>
    <p:cSldViewPr snapToGrid="0">
      <p:cViewPr varScale="1">
        <p:scale>
          <a:sx n="138" d="100"/>
          <a:sy n="138" d="100"/>
        </p:scale>
        <p:origin x="2016" y="184"/>
      </p:cViewPr>
      <p:guideLst/>
    </p:cSldViewPr>
  </p:slideViewPr>
  <p:notesTextViewPr>
    <p:cViewPr>
      <p:scale>
        <a:sx n="1" d="1"/>
        <a:sy n="1" d="1"/>
      </p:scale>
      <p:origin x="0" y="0"/>
    </p:cViewPr>
  </p:notesTextViewPr>
  <p:notesViewPr>
    <p:cSldViewPr snapToGrid="0">
      <p:cViewPr varScale="1">
        <p:scale>
          <a:sx n="83" d="100"/>
          <a:sy n="83" d="100"/>
        </p:scale>
        <p:origin x="385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presProps" Target="presProps.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0F7B6-EF6B-4012-B533-76A102E3354C}" type="datetimeFigureOut">
              <a:rPr lang="es-MX" smtClean="0"/>
              <a:t>11/09/24</a:t>
            </a:fld>
            <a:endParaRPr lang="es-MX"/>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s-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C764D-2762-4AA1-9AB6-9D0CC4F5EA12}" type="slidenum">
              <a:rPr lang="es-MX" smtClean="0"/>
              <a:t>‹Nº›</a:t>
            </a:fld>
            <a:endParaRPr lang="es-MX"/>
          </a:p>
        </p:txBody>
      </p:sp>
    </p:spTree>
    <p:extLst>
      <p:ext uri="{BB962C8B-B14F-4D97-AF65-F5344CB8AC3E}">
        <p14:creationId xmlns:p14="http://schemas.microsoft.com/office/powerpoint/2010/main" val="62743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4E904F-E647-75E6-0AE5-0257A0B209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7086" y="-70367"/>
            <a:ext cx="12357463" cy="6977539"/>
          </a:xfrm>
          <a:prstGeom prst="rect">
            <a:avLst/>
          </a:prstGeom>
        </p:spPr>
      </p:pic>
      <p:sp>
        <p:nvSpPr>
          <p:cNvPr id="3" name="Subtitle 2">
            <a:extLst>
              <a:ext uri="{FF2B5EF4-FFF2-40B4-BE49-F238E27FC236}">
                <a16:creationId xmlns:a16="http://schemas.microsoft.com/office/drawing/2014/main" id="{6AA1DA85-7D9F-59C7-C592-189951EE5578}"/>
              </a:ext>
            </a:extLst>
          </p:cNvPr>
          <p:cNvSpPr>
            <a:spLocks noGrp="1"/>
          </p:cNvSpPr>
          <p:nvPr>
            <p:ph type="subTitle" idx="1" hasCustomPrompt="1"/>
          </p:nvPr>
        </p:nvSpPr>
        <p:spPr>
          <a:xfrm>
            <a:off x="5068390" y="2387871"/>
            <a:ext cx="6479176" cy="3237866"/>
          </a:xfrm>
        </p:spPr>
        <p:txBody>
          <a:bodyPr>
            <a:noAutofit/>
          </a:bodyPr>
          <a:lstStyle>
            <a:lvl1pPr marL="0" indent="0" algn="l">
              <a:buNone/>
              <a:defRPr sz="3600" b="1">
                <a:solidFill>
                  <a:srgbClr val="186AAD"/>
                </a:solidFill>
                <a:latin typeface="Proxima Nova Alt Bl" panose="02000506030000020004" pitchFamily="50"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Agrega el titulo de tu Ponencia</a:t>
            </a:r>
            <a:endParaRPr lang="es-MX" dirty="0"/>
          </a:p>
        </p:txBody>
      </p:sp>
    </p:spTree>
    <p:extLst>
      <p:ext uri="{BB962C8B-B14F-4D97-AF65-F5344CB8AC3E}">
        <p14:creationId xmlns:p14="http://schemas.microsoft.com/office/powerpoint/2010/main" val="2765618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439FA5E-516A-CA40-3DB1-E415974874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9601" y="-452846"/>
            <a:ext cx="13455936" cy="7545977"/>
          </a:xfrm>
          <a:prstGeom prst="rect">
            <a:avLst/>
          </a:prstGeom>
        </p:spPr>
      </p:pic>
      <p:sp>
        <p:nvSpPr>
          <p:cNvPr id="2" name="Title 1">
            <a:extLst>
              <a:ext uri="{FF2B5EF4-FFF2-40B4-BE49-F238E27FC236}">
                <a16:creationId xmlns:a16="http://schemas.microsoft.com/office/drawing/2014/main" id="{105F5BEB-645F-97BB-2992-AC1EF783F5A6}"/>
              </a:ext>
            </a:extLst>
          </p:cNvPr>
          <p:cNvSpPr>
            <a:spLocks noGrp="1"/>
          </p:cNvSpPr>
          <p:nvPr>
            <p:ph type="title" hasCustomPrompt="1"/>
          </p:nvPr>
        </p:nvSpPr>
        <p:spPr>
          <a:xfrm>
            <a:off x="2333897" y="1230572"/>
            <a:ext cx="6296298" cy="860461"/>
          </a:xfrm>
        </p:spPr>
        <p:txBody>
          <a:bodyPr/>
          <a:lstStyle>
            <a:lvl1pPr>
              <a:defRPr b="1">
                <a:solidFill>
                  <a:srgbClr val="186AAD"/>
                </a:solidFill>
                <a:latin typeface="Proxima Nova Alt Bl" panose="02000506030000020004" pitchFamily="50" charset="0"/>
              </a:defRPr>
            </a:lvl1pPr>
          </a:lstStyle>
          <a:p>
            <a:r>
              <a:rPr lang="es-ES" dirty="0"/>
              <a:t>Nombre del Ponente</a:t>
            </a:r>
            <a:endParaRPr lang="es-MX" dirty="0"/>
          </a:p>
        </p:txBody>
      </p:sp>
      <p:sp>
        <p:nvSpPr>
          <p:cNvPr id="3" name="Content Placeholder 2">
            <a:extLst>
              <a:ext uri="{FF2B5EF4-FFF2-40B4-BE49-F238E27FC236}">
                <a16:creationId xmlns:a16="http://schemas.microsoft.com/office/drawing/2014/main" id="{FF8D7271-1450-0328-BBE4-DB9651DE0762}"/>
              </a:ext>
            </a:extLst>
          </p:cNvPr>
          <p:cNvSpPr>
            <a:spLocks noGrp="1"/>
          </p:cNvSpPr>
          <p:nvPr>
            <p:ph sz="half" idx="1" hasCustomPrompt="1"/>
          </p:nvPr>
        </p:nvSpPr>
        <p:spPr>
          <a:xfrm>
            <a:off x="2333897" y="3068074"/>
            <a:ext cx="2978332" cy="3099616"/>
          </a:xfrm>
        </p:spPr>
        <p:txBody>
          <a:bodyPr/>
          <a:lstStyle>
            <a:lvl1pPr marL="0" indent="0">
              <a:buNone/>
              <a:defRPr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pPr lvl="0"/>
            <a:r>
              <a:rPr lang="es-ES" dirty="0"/>
              <a:t>Foto Personal</a:t>
            </a:r>
            <a:endParaRPr lang="es-MX" dirty="0"/>
          </a:p>
        </p:txBody>
      </p:sp>
      <p:sp>
        <p:nvSpPr>
          <p:cNvPr id="5" name="Date Placeholder 4">
            <a:extLst>
              <a:ext uri="{FF2B5EF4-FFF2-40B4-BE49-F238E27FC236}">
                <a16:creationId xmlns:a16="http://schemas.microsoft.com/office/drawing/2014/main" id="{47FAEC90-DDD8-234D-FDFF-F4840C0C3700}"/>
              </a:ext>
            </a:extLst>
          </p:cNvPr>
          <p:cNvSpPr>
            <a:spLocks noGrp="1"/>
          </p:cNvSpPr>
          <p:nvPr>
            <p:ph type="dt" sz="half" idx="10"/>
          </p:nvPr>
        </p:nvSpPr>
        <p:spPr/>
        <p:txBody>
          <a:bodyPr/>
          <a:lstStyle/>
          <a:p>
            <a:fld id="{68AD74F1-855F-4821-BD5D-680D553F7DC4}" type="datetimeFigureOut">
              <a:rPr lang="es-MX" smtClean="0"/>
              <a:t>11/09/24</a:t>
            </a:fld>
            <a:endParaRPr lang="es-MX"/>
          </a:p>
        </p:txBody>
      </p:sp>
      <p:sp>
        <p:nvSpPr>
          <p:cNvPr id="6" name="Footer Placeholder 5">
            <a:extLst>
              <a:ext uri="{FF2B5EF4-FFF2-40B4-BE49-F238E27FC236}">
                <a16:creationId xmlns:a16="http://schemas.microsoft.com/office/drawing/2014/main" id="{AB226291-F98D-2739-11F9-67334ED9CB6C}"/>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0FF0B6EB-33EC-1EE7-5D08-BC4F996EE93D}"/>
              </a:ext>
            </a:extLst>
          </p:cNvPr>
          <p:cNvSpPr>
            <a:spLocks noGrp="1"/>
          </p:cNvSpPr>
          <p:nvPr>
            <p:ph type="sldNum" sz="quarter" idx="12"/>
          </p:nvPr>
        </p:nvSpPr>
        <p:spPr/>
        <p:txBody>
          <a:bodyPr/>
          <a:lstStyle/>
          <a:p>
            <a:fld id="{CADBE187-C13F-4B89-BBFD-05A942897C63}" type="slidenum">
              <a:rPr lang="es-MX" smtClean="0"/>
              <a:t>‹Nº›</a:t>
            </a:fld>
            <a:endParaRPr lang="es-MX"/>
          </a:p>
        </p:txBody>
      </p:sp>
      <p:sp>
        <p:nvSpPr>
          <p:cNvPr id="12" name="Content Placeholder 2">
            <a:extLst>
              <a:ext uri="{FF2B5EF4-FFF2-40B4-BE49-F238E27FC236}">
                <a16:creationId xmlns:a16="http://schemas.microsoft.com/office/drawing/2014/main" id="{CB4536F4-FDF0-40A2-6905-392CB1F8BA8D}"/>
              </a:ext>
            </a:extLst>
          </p:cNvPr>
          <p:cNvSpPr>
            <a:spLocks noGrp="1"/>
          </p:cNvSpPr>
          <p:nvPr>
            <p:ph sz="half" idx="13" hasCustomPrompt="1"/>
          </p:nvPr>
        </p:nvSpPr>
        <p:spPr>
          <a:xfrm>
            <a:off x="5721533" y="3057343"/>
            <a:ext cx="5930536" cy="2486115"/>
          </a:xfrm>
        </p:spPr>
        <p:txBody>
          <a:bodyPr/>
          <a:lstStyle>
            <a:lvl1pPr marL="0" indent="0">
              <a:buNone/>
              <a:defRPr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r>
              <a:rPr lang="es-ES" sz="2800" dirty="0">
                <a:latin typeface="Proxima Nova Alt Lt" panose="02000506030000020004" pitchFamily="50" charset="0"/>
              </a:rPr>
              <a:t>Breve descripción profesional</a:t>
            </a:r>
            <a:endParaRPr lang="es-MX" sz="2800" dirty="0">
              <a:latin typeface="Proxima Nova Alt Lt" panose="02000506030000020004" pitchFamily="50" charset="0"/>
            </a:endParaRPr>
          </a:p>
        </p:txBody>
      </p:sp>
      <p:sp>
        <p:nvSpPr>
          <p:cNvPr id="15" name="Content Placeholder 2">
            <a:extLst>
              <a:ext uri="{FF2B5EF4-FFF2-40B4-BE49-F238E27FC236}">
                <a16:creationId xmlns:a16="http://schemas.microsoft.com/office/drawing/2014/main" id="{A2AF9B3D-9D9A-6646-10A3-C136B51FA042}"/>
              </a:ext>
            </a:extLst>
          </p:cNvPr>
          <p:cNvSpPr>
            <a:spLocks noGrp="1"/>
          </p:cNvSpPr>
          <p:nvPr>
            <p:ph sz="half" idx="14" hasCustomPrompt="1"/>
          </p:nvPr>
        </p:nvSpPr>
        <p:spPr>
          <a:xfrm>
            <a:off x="2333897" y="2145600"/>
            <a:ext cx="3892730" cy="428588"/>
          </a:xfrm>
        </p:spPr>
        <p:txBody>
          <a:bodyPr>
            <a:noAutofit/>
          </a:bodyPr>
          <a:lstStyle>
            <a:lvl1pPr marL="0" indent="0">
              <a:buNone/>
              <a:defRPr sz="2200"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r>
              <a:rPr lang="es-ES" sz="2800" dirty="0">
                <a:latin typeface="Proxima Nova Alt Lt" panose="02000506030000020004" pitchFamily="50" charset="0"/>
              </a:rPr>
              <a:t>Nombre de institución</a:t>
            </a:r>
            <a:endParaRPr lang="es-MX" sz="2800" dirty="0">
              <a:latin typeface="Proxima Nova Alt Lt" panose="02000506030000020004" pitchFamily="50" charset="0"/>
            </a:endParaRPr>
          </a:p>
        </p:txBody>
      </p:sp>
      <p:sp>
        <p:nvSpPr>
          <p:cNvPr id="16" name="Content Placeholder 2">
            <a:extLst>
              <a:ext uri="{FF2B5EF4-FFF2-40B4-BE49-F238E27FC236}">
                <a16:creationId xmlns:a16="http://schemas.microsoft.com/office/drawing/2014/main" id="{DA4C5FD1-D25E-7270-2D03-D91F0F89D19D}"/>
              </a:ext>
            </a:extLst>
          </p:cNvPr>
          <p:cNvSpPr>
            <a:spLocks noGrp="1"/>
          </p:cNvSpPr>
          <p:nvPr>
            <p:ph sz="half" idx="15" hasCustomPrompt="1"/>
          </p:nvPr>
        </p:nvSpPr>
        <p:spPr>
          <a:xfrm>
            <a:off x="2333897" y="2577155"/>
            <a:ext cx="3892730" cy="428588"/>
          </a:xfrm>
        </p:spPr>
        <p:txBody>
          <a:bodyPr>
            <a:noAutofit/>
          </a:bodyPr>
          <a:lstStyle>
            <a:lvl1pPr marL="0" indent="0">
              <a:buNone/>
              <a:defRPr sz="2400"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r>
              <a:rPr lang="es-ES" sz="2800" dirty="0">
                <a:latin typeface="Proxima Nova Alt Lt" panose="02000506030000020004" pitchFamily="50" charset="0"/>
              </a:rPr>
              <a:t>Correo electrónico</a:t>
            </a:r>
            <a:endParaRPr lang="es-MX" sz="2800" dirty="0">
              <a:latin typeface="Proxima Nova Alt Lt" panose="02000506030000020004" pitchFamily="50" charset="0"/>
            </a:endParaRPr>
          </a:p>
        </p:txBody>
      </p:sp>
    </p:spTree>
    <p:extLst>
      <p:ext uri="{BB962C8B-B14F-4D97-AF65-F5344CB8AC3E}">
        <p14:creationId xmlns:p14="http://schemas.microsoft.com/office/powerpoint/2010/main" val="1994927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E3ECF3-ADB1-E229-9264-286AAB951E2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7086"/>
            <a:ext cx="12191999" cy="6945086"/>
          </a:xfrm>
          <a:prstGeom prst="rect">
            <a:avLst/>
          </a:prstGeom>
        </p:spPr>
      </p:pic>
      <p:sp>
        <p:nvSpPr>
          <p:cNvPr id="2" name="Title 1">
            <a:extLst>
              <a:ext uri="{FF2B5EF4-FFF2-40B4-BE49-F238E27FC236}">
                <a16:creationId xmlns:a16="http://schemas.microsoft.com/office/drawing/2014/main" id="{9517B3F3-99B3-DA5A-5CC1-5D11BD32363A}"/>
              </a:ext>
            </a:extLst>
          </p:cNvPr>
          <p:cNvSpPr>
            <a:spLocks noGrp="1"/>
          </p:cNvSpPr>
          <p:nvPr>
            <p:ph type="title"/>
          </p:nvPr>
        </p:nvSpPr>
        <p:spPr>
          <a:xfrm>
            <a:off x="838200" y="1280160"/>
            <a:ext cx="10515600" cy="905691"/>
          </a:xfrm>
        </p:spPr>
        <p:txBody>
          <a:bodyPr/>
          <a:lstStyle>
            <a:lvl1pPr>
              <a:defRPr b="1">
                <a:solidFill>
                  <a:srgbClr val="185F9B"/>
                </a:solidFill>
                <a:latin typeface="Proxima Nova Alt Bl" panose="02000506030000020004" pitchFamily="50" charset="0"/>
                <a:ea typeface="Roboto" panose="02000000000000000000" pitchFamily="2"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Content Placeholder 2">
            <a:extLst>
              <a:ext uri="{FF2B5EF4-FFF2-40B4-BE49-F238E27FC236}">
                <a16:creationId xmlns:a16="http://schemas.microsoft.com/office/drawing/2014/main" id="{8FD055BB-ADEC-ED80-00B9-ADF2498882B4}"/>
              </a:ext>
            </a:extLst>
          </p:cNvPr>
          <p:cNvSpPr>
            <a:spLocks noGrp="1"/>
          </p:cNvSpPr>
          <p:nvPr>
            <p:ph idx="1"/>
          </p:nvPr>
        </p:nvSpPr>
        <p:spPr>
          <a:xfrm>
            <a:off x="838200" y="2316480"/>
            <a:ext cx="10515600" cy="3860483"/>
          </a:xfrm>
        </p:spPr>
        <p:txBody>
          <a:bodyPr/>
          <a:lstStyle>
            <a:lvl1pPr>
              <a:defRPr>
                <a:solidFill>
                  <a:srgbClr val="185F9B"/>
                </a:solidFill>
                <a:latin typeface="Proxima Nova Rg" panose="02000506030000020004" pitchFamily="50" charset="0"/>
              </a:defRPr>
            </a:lvl1pPr>
            <a:lvl2pPr>
              <a:defRPr>
                <a:solidFill>
                  <a:srgbClr val="185F9B"/>
                </a:solidFill>
                <a:latin typeface="Proxima Nova Rg" panose="02000506030000020004" pitchFamily="50" charset="0"/>
              </a:defRPr>
            </a:lvl2pPr>
            <a:lvl3pPr>
              <a:defRPr>
                <a:solidFill>
                  <a:srgbClr val="185F9B"/>
                </a:solidFill>
                <a:latin typeface="Proxima Nova Rg" panose="02000506030000020004" pitchFamily="50" charset="0"/>
              </a:defRPr>
            </a:lvl3pPr>
            <a:lvl4pPr>
              <a:defRPr>
                <a:solidFill>
                  <a:srgbClr val="185F9B"/>
                </a:solidFill>
                <a:latin typeface="Proxima Nova Rg" panose="02000506030000020004" pitchFamily="50" charset="0"/>
              </a:defRPr>
            </a:lvl4pPr>
            <a:lvl5pPr>
              <a:defRPr>
                <a:solidFill>
                  <a:srgbClr val="185F9B"/>
                </a:solidFill>
                <a:latin typeface="Proxima Nova Rg" panose="02000506030000020004" pitchFamily="50" charset="0"/>
              </a:defRPr>
            </a:lvl5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Tree>
    <p:extLst>
      <p:ext uri="{BB962C8B-B14F-4D97-AF65-F5344CB8AC3E}">
        <p14:creationId xmlns:p14="http://schemas.microsoft.com/office/powerpoint/2010/main" val="1338675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51A5B0-52B9-464B-BF4C-20B82DE7A4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5794" y="0"/>
            <a:ext cx="12287794" cy="6858000"/>
          </a:xfrm>
          <a:prstGeom prst="rect">
            <a:avLst/>
          </a:prstGeom>
        </p:spPr>
      </p:pic>
      <p:sp>
        <p:nvSpPr>
          <p:cNvPr id="2" name="Title 1">
            <a:extLst>
              <a:ext uri="{FF2B5EF4-FFF2-40B4-BE49-F238E27FC236}">
                <a16:creationId xmlns:a16="http://schemas.microsoft.com/office/drawing/2014/main" id="{CFEA13FB-4559-D47B-0F9D-79132AA0CE3A}"/>
              </a:ext>
            </a:extLst>
          </p:cNvPr>
          <p:cNvSpPr>
            <a:spLocks noGrp="1"/>
          </p:cNvSpPr>
          <p:nvPr>
            <p:ph type="title"/>
          </p:nvPr>
        </p:nvSpPr>
        <p:spPr>
          <a:xfrm>
            <a:off x="709929" y="1219200"/>
            <a:ext cx="11064059" cy="2036989"/>
          </a:xfrm>
        </p:spPr>
        <p:txBody>
          <a:bodyPr anchor="b"/>
          <a:lstStyle>
            <a:lvl1pPr>
              <a:defRPr sz="6000" b="1">
                <a:solidFill>
                  <a:srgbClr val="185F9B"/>
                </a:solidFill>
                <a:latin typeface="Proxima Nova Alt Bl" panose="02000506030000020004" pitchFamily="50"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Text Placeholder 2">
            <a:extLst>
              <a:ext uri="{FF2B5EF4-FFF2-40B4-BE49-F238E27FC236}">
                <a16:creationId xmlns:a16="http://schemas.microsoft.com/office/drawing/2014/main" id="{8CE2C0F5-51DB-B2E7-EAE7-8F51C13AC3BC}"/>
              </a:ext>
            </a:extLst>
          </p:cNvPr>
          <p:cNvSpPr>
            <a:spLocks noGrp="1"/>
          </p:cNvSpPr>
          <p:nvPr>
            <p:ph type="body" idx="1"/>
          </p:nvPr>
        </p:nvSpPr>
        <p:spPr>
          <a:xfrm>
            <a:off x="640261" y="3429000"/>
            <a:ext cx="10515600" cy="1500187"/>
          </a:xfrm>
        </p:spPr>
        <p:txBody>
          <a:bodyPr/>
          <a:lstStyle>
            <a:lvl1pPr marL="0" indent="0">
              <a:buNone/>
              <a:defRPr sz="2400">
                <a:solidFill>
                  <a:schemeClr val="bg2">
                    <a:lumMod val="25000"/>
                  </a:schemeClr>
                </a:solidFill>
                <a:latin typeface="Proxima Nova Rg" panose="02000506030000020004"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Tree>
    <p:extLst>
      <p:ext uri="{BB962C8B-B14F-4D97-AF65-F5344CB8AC3E}">
        <p14:creationId xmlns:p14="http://schemas.microsoft.com/office/powerpoint/2010/main" val="2685999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439FA5E-516A-CA40-3DB1-E415974874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378" y="-57311"/>
            <a:ext cx="12331337" cy="6915311"/>
          </a:xfrm>
          <a:prstGeom prst="rect">
            <a:avLst/>
          </a:prstGeom>
        </p:spPr>
      </p:pic>
      <p:sp>
        <p:nvSpPr>
          <p:cNvPr id="2" name="Title 1">
            <a:extLst>
              <a:ext uri="{FF2B5EF4-FFF2-40B4-BE49-F238E27FC236}">
                <a16:creationId xmlns:a16="http://schemas.microsoft.com/office/drawing/2014/main" id="{105F5BEB-645F-97BB-2992-AC1EF783F5A6}"/>
              </a:ext>
            </a:extLst>
          </p:cNvPr>
          <p:cNvSpPr>
            <a:spLocks noGrp="1"/>
          </p:cNvSpPr>
          <p:nvPr>
            <p:ph type="title"/>
          </p:nvPr>
        </p:nvSpPr>
        <p:spPr>
          <a:xfrm>
            <a:off x="2908663" y="365125"/>
            <a:ext cx="6296298" cy="1325563"/>
          </a:xfrm>
        </p:spPr>
        <p:txBody>
          <a:bodyPr/>
          <a:lstStyle>
            <a:lvl1pPr>
              <a:defRPr b="1">
                <a:solidFill>
                  <a:srgbClr val="186AAD"/>
                </a:solidFill>
                <a:latin typeface="Proxima Nova Alt Bl" panose="02000506030000020004" pitchFamily="50"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Content Placeholder 2">
            <a:extLst>
              <a:ext uri="{FF2B5EF4-FFF2-40B4-BE49-F238E27FC236}">
                <a16:creationId xmlns:a16="http://schemas.microsoft.com/office/drawing/2014/main" id="{FF8D7271-1450-0328-BBE4-DB9651DE0762}"/>
              </a:ext>
            </a:extLst>
          </p:cNvPr>
          <p:cNvSpPr>
            <a:spLocks noGrp="1"/>
          </p:cNvSpPr>
          <p:nvPr>
            <p:ph sz="half" idx="1" hasCustomPrompt="1"/>
          </p:nvPr>
        </p:nvSpPr>
        <p:spPr>
          <a:xfrm>
            <a:off x="838200" y="1825625"/>
            <a:ext cx="5181600" cy="4351338"/>
          </a:xfrm>
        </p:spPr>
        <p:txBody>
          <a:bodyPr/>
          <a:lstStyle>
            <a:lvl1pPr>
              <a:defRPr b="1">
                <a:solidFill>
                  <a:srgbClr val="186AAD"/>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pPr lvl="0"/>
            <a:r>
              <a:rPr lang="es-ES" dirty="0"/>
              <a:t>Agrega tu imagen o texto</a:t>
            </a:r>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
        <p:nvSpPr>
          <p:cNvPr id="4" name="Content Placeholder 3">
            <a:extLst>
              <a:ext uri="{FF2B5EF4-FFF2-40B4-BE49-F238E27FC236}">
                <a16:creationId xmlns:a16="http://schemas.microsoft.com/office/drawing/2014/main" id="{3BE4BF8E-0AB0-7DAD-9EBA-CA02EF28AC03}"/>
              </a:ext>
            </a:extLst>
          </p:cNvPr>
          <p:cNvSpPr>
            <a:spLocks noGrp="1"/>
          </p:cNvSpPr>
          <p:nvPr>
            <p:ph sz="half" idx="2" hasCustomPrompt="1"/>
          </p:nvPr>
        </p:nvSpPr>
        <p:spPr>
          <a:xfrm>
            <a:off x="6172200" y="1825625"/>
            <a:ext cx="5181600" cy="4351338"/>
          </a:xfrm>
        </p:spPr>
        <p:txBody>
          <a:bodyPr/>
          <a:lstStyle>
            <a:lvl1pPr>
              <a:defRPr b="1">
                <a:solidFill>
                  <a:srgbClr val="186AAD"/>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pPr lvl="0"/>
            <a:r>
              <a:rPr lang="es-ES" dirty="0"/>
              <a:t>Agrega tu imagen o texto</a:t>
            </a:r>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
        <p:nvSpPr>
          <p:cNvPr id="5" name="Date Placeholder 4">
            <a:extLst>
              <a:ext uri="{FF2B5EF4-FFF2-40B4-BE49-F238E27FC236}">
                <a16:creationId xmlns:a16="http://schemas.microsoft.com/office/drawing/2014/main" id="{47FAEC90-DDD8-234D-FDFF-F4840C0C3700}"/>
              </a:ext>
            </a:extLst>
          </p:cNvPr>
          <p:cNvSpPr>
            <a:spLocks noGrp="1"/>
          </p:cNvSpPr>
          <p:nvPr>
            <p:ph type="dt" sz="half" idx="10"/>
          </p:nvPr>
        </p:nvSpPr>
        <p:spPr/>
        <p:txBody>
          <a:bodyPr/>
          <a:lstStyle/>
          <a:p>
            <a:fld id="{68AD74F1-855F-4821-BD5D-680D553F7DC4}" type="datetimeFigureOut">
              <a:rPr lang="es-MX" smtClean="0"/>
              <a:t>11/09/24</a:t>
            </a:fld>
            <a:endParaRPr lang="es-MX"/>
          </a:p>
        </p:txBody>
      </p:sp>
      <p:sp>
        <p:nvSpPr>
          <p:cNvPr id="6" name="Footer Placeholder 5">
            <a:extLst>
              <a:ext uri="{FF2B5EF4-FFF2-40B4-BE49-F238E27FC236}">
                <a16:creationId xmlns:a16="http://schemas.microsoft.com/office/drawing/2014/main" id="{AB226291-F98D-2739-11F9-67334ED9CB6C}"/>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0FF0B6EB-33EC-1EE7-5D08-BC4F996EE93D}"/>
              </a:ext>
            </a:extLst>
          </p:cNvPr>
          <p:cNvSpPr>
            <a:spLocks noGrp="1"/>
          </p:cNvSpPr>
          <p:nvPr>
            <p:ph type="sldNum" sz="quarter" idx="12"/>
          </p:nvPr>
        </p:nvSpPr>
        <p:spPr/>
        <p:txBody>
          <a:bodyPr/>
          <a:lstStyle/>
          <a:p>
            <a:fld id="{CADBE187-C13F-4B89-BBFD-05A942897C63}" type="slidenum">
              <a:rPr lang="es-MX" smtClean="0"/>
              <a:t>‹Nº›</a:t>
            </a:fld>
            <a:endParaRPr lang="es-MX"/>
          </a:p>
        </p:txBody>
      </p:sp>
    </p:spTree>
    <p:extLst>
      <p:ext uri="{BB962C8B-B14F-4D97-AF65-F5344CB8AC3E}">
        <p14:creationId xmlns:p14="http://schemas.microsoft.com/office/powerpoint/2010/main" val="57202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3A6B568-686C-37E3-43BD-E7E48FF42F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4698" y="-21926"/>
            <a:ext cx="12261395" cy="6879926"/>
          </a:xfrm>
          <a:prstGeom prst="rect">
            <a:avLst/>
          </a:prstGeom>
        </p:spPr>
      </p:pic>
      <p:sp>
        <p:nvSpPr>
          <p:cNvPr id="2" name="Title 1">
            <a:extLst>
              <a:ext uri="{FF2B5EF4-FFF2-40B4-BE49-F238E27FC236}">
                <a16:creationId xmlns:a16="http://schemas.microsoft.com/office/drawing/2014/main" id="{A53E11CD-90F8-9894-C172-602043944D60}"/>
              </a:ext>
            </a:extLst>
          </p:cNvPr>
          <p:cNvSpPr>
            <a:spLocks noGrp="1"/>
          </p:cNvSpPr>
          <p:nvPr>
            <p:ph type="title"/>
          </p:nvPr>
        </p:nvSpPr>
        <p:spPr>
          <a:xfrm>
            <a:off x="839788" y="687976"/>
            <a:ext cx="3932237" cy="1550126"/>
          </a:xfrm>
        </p:spPr>
        <p:txBody>
          <a:bodyPr anchor="b"/>
          <a:lstStyle>
            <a:lvl1pPr>
              <a:defRPr sz="3200" b="1">
                <a:solidFill>
                  <a:srgbClr val="186AAD"/>
                </a:solidFill>
                <a:latin typeface="Proxima Nova Alt Bl" panose="02000506030000020004" pitchFamily="50"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Content Placeholder 2">
            <a:extLst>
              <a:ext uri="{FF2B5EF4-FFF2-40B4-BE49-F238E27FC236}">
                <a16:creationId xmlns:a16="http://schemas.microsoft.com/office/drawing/2014/main" id="{DA0D0326-E4E4-EA79-E4CB-80B557595409}"/>
              </a:ext>
            </a:extLst>
          </p:cNvPr>
          <p:cNvSpPr>
            <a:spLocks noGrp="1"/>
          </p:cNvSpPr>
          <p:nvPr>
            <p:ph idx="1"/>
          </p:nvPr>
        </p:nvSpPr>
        <p:spPr>
          <a:xfrm>
            <a:off x="5183188" y="987425"/>
            <a:ext cx="6172200" cy="4873625"/>
          </a:xfrm>
        </p:spPr>
        <p:txBody>
          <a:bodyPr/>
          <a:lstStyle>
            <a:lvl1pPr>
              <a:defRPr sz="3200" b="1">
                <a:solidFill>
                  <a:srgbClr val="186AAD"/>
                </a:solidFill>
                <a:latin typeface="Proxima Nova Rg" panose="02000506030000020004" pitchFamily="50" charset="0"/>
              </a:defRPr>
            </a:lvl1pPr>
            <a:lvl2pPr>
              <a:defRPr sz="2800">
                <a:latin typeface="Proxima Nova Rg" panose="02000506030000020004" pitchFamily="50" charset="0"/>
              </a:defRPr>
            </a:lvl2pPr>
            <a:lvl3pPr>
              <a:defRPr sz="2400">
                <a:latin typeface="Proxima Nova Rg" panose="02000506030000020004" pitchFamily="50" charset="0"/>
              </a:defRPr>
            </a:lvl3pPr>
            <a:lvl4pPr>
              <a:defRPr sz="2000">
                <a:latin typeface="Proxima Nova Rg" panose="02000506030000020004" pitchFamily="50" charset="0"/>
              </a:defRPr>
            </a:lvl4pPr>
            <a:lvl5pPr>
              <a:defRPr sz="2000">
                <a:latin typeface="Proxima Nova Rg" panose="02000506030000020004" pitchFamily="50" charset="0"/>
              </a:defRPr>
            </a:lvl5pPr>
            <a:lvl6pPr>
              <a:defRPr sz="2000"/>
            </a:lvl6pPr>
            <a:lvl7pPr>
              <a:defRPr sz="2000"/>
            </a:lvl7pPr>
            <a:lvl8pPr>
              <a:defRPr sz="2000"/>
            </a:lvl8pPr>
            <a:lvl9pPr>
              <a:defRPr sz="2000"/>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
        <p:nvSpPr>
          <p:cNvPr id="4" name="Text Placeholder 3">
            <a:extLst>
              <a:ext uri="{FF2B5EF4-FFF2-40B4-BE49-F238E27FC236}">
                <a16:creationId xmlns:a16="http://schemas.microsoft.com/office/drawing/2014/main" id="{859FAD70-652F-5AE6-E7EB-ECE11517AA98}"/>
              </a:ext>
            </a:extLst>
          </p:cNvPr>
          <p:cNvSpPr>
            <a:spLocks noGrp="1"/>
          </p:cNvSpPr>
          <p:nvPr>
            <p:ph type="body" sz="half" idx="2"/>
          </p:nvPr>
        </p:nvSpPr>
        <p:spPr>
          <a:xfrm>
            <a:off x="839788" y="2238102"/>
            <a:ext cx="3932237" cy="3630885"/>
          </a:xfrm>
        </p:spPr>
        <p:txBody>
          <a:bodyPr/>
          <a:lstStyle>
            <a:lvl1pPr marL="0" indent="0">
              <a:buNone/>
              <a:defRPr sz="1600">
                <a:latin typeface="Proxima Nova Rg" panose="02000506030000020004"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5" name="Date Placeholder 4">
            <a:extLst>
              <a:ext uri="{FF2B5EF4-FFF2-40B4-BE49-F238E27FC236}">
                <a16:creationId xmlns:a16="http://schemas.microsoft.com/office/drawing/2014/main" id="{F3A8EACF-8AD4-47E4-154D-43AC836DFFC0}"/>
              </a:ext>
            </a:extLst>
          </p:cNvPr>
          <p:cNvSpPr>
            <a:spLocks noGrp="1"/>
          </p:cNvSpPr>
          <p:nvPr>
            <p:ph type="dt" sz="half" idx="10"/>
          </p:nvPr>
        </p:nvSpPr>
        <p:spPr/>
        <p:txBody>
          <a:bodyPr/>
          <a:lstStyle/>
          <a:p>
            <a:fld id="{68AD74F1-855F-4821-BD5D-680D553F7DC4}" type="datetimeFigureOut">
              <a:rPr lang="es-MX" smtClean="0"/>
              <a:t>11/09/24</a:t>
            </a:fld>
            <a:endParaRPr lang="es-MX"/>
          </a:p>
        </p:txBody>
      </p:sp>
      <p:sp>
        <p:nvSpPr>
          <p:cNvPr id="6" name="Footer Placeholder 5">
            <a:extLst>
              <a:ext uri="{FF2B5EF4-FFF2-40B4-BE49-F238E27FC236}">
                <a16:creationId xmlns:a16="http://schemas.microsoft.com/office/drawing/2014/main" id="{538F69C7-B963-8574-3D57-3AAA19D03200}"/>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A5916C9A-06B7-5F6C-0998-442884D86098}"/>
              </a:ext>
            </a:extLst>
          </p:cNvPr>
          <p:cNvSpPr>
            <a:spLocks noGrp="1"/>
          </p:cNvSpPr>
          <p:nvPr>
            <p:ph type="sldNum" sz="quarter" idx="12"/>
          </p:nvPr>
        </p:nvSpPr>
        <p:spPr/>
        <p:txBody>
          <a:bodyPr/>
          <a:lstStyle/>
          <a:p>
            <a:fld id="{CADBE187-C13F-4B89-BBFD-05A942897C63}" type="slidenum">
              <a:rPr lang="es-MX" smtClean="0"/>
              <a:t>‹Nº›</a:t>
            </a:fld>
            <a:endParaRPr lang="es-MX"/>
          </a:p>
        </p:txBody>
      </p:sp>
    </p:spTree>
    <p:extLst>
      <p:ext uri="{BB962C8B-B14F-4D97-AF65-F5344CB8AC3E}">
        <p14:creationId xmlns:p14="http://schemas.microsoft.com/office/powerpoint/2010/main" val="1918398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3D4184-8892-780C-E66C-839B8454A0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181" y="-17803"/>
            <a:ext cx="12229654" cy="6914898"/>
          </a:xfrm>
          <a:prstGeom prst="rect">
            <a:avLst/>
          </a:prstGeom>
        </p:spPr>
      </p:pic>
      <p:sp>
        <p:nvSpPr>
          <p:cNvPr id="12" name="Content Placeholder 2">
            <a:extLst>
              <a:ext uri="{FF2B5EF4-FFF2-40B4-BE49-F238E27FC236}">
                <a16:creationId xmlns:a16="http://schemas.microsoft.com/office/drawing/2014/main" id="{A242051A-1D1C-6CB7-C7E5-BE367913D422}"/>
              </a:ext>
            </a:extLst>
          </p:cNvPr>
          <p:cNvSpPr>
            <a:spLocks noGrp="1"/>
          </p:cNvSpPr>
          <p:nvPr>
            <p:ph idx="1" hasCustomPrompt="1"/>
          </p:nvPr>
        </p:nvSpPr>
        <p:spPr>
          <a:xfrm>
            <a:off x="2693126" y="4360884"/>
            <a:ext cx="6797039" cy="513625"/>
          </a:xfrm>
        </p:spPr>
        <p:txBody>
          <a:bodyPr/>
          <a:lstStyle>
            <a:lvl1pPr marL="0" indent="0" algn="ctr">
              <a:buNone/>
              <a:defRPr sz="3200" b="1">
                <a:solidFill>
                  <a:srgbClr val="186AAD"/>
                </a:solidFill>
                <a:latin typeface="Proxima Nova Rg" panose="02000506030000020004" pitchFamily="50" charset="0"/>
              </a:defRPr>
            </a:lvl1pPr>
            <a:lvl2pPr marL="457200" indent="0" algn="ctr">
              <a:buNone/>
              <a:defRPr sz="2800">
                <a:latin typeface="Proxima Nova Rg" panose="02000506030000020004" pitchFamily="50" charset="0"/>
              </a:defRPr>
            </a:lvl2pPr>
            <a:lvl3pPr>
              <a:defRPr sz="2400">
                <a:latin typeface="Proxima Nova Rg" panose="02000506030000020004" pitchFamily="50" charset="0"/>
              </a:defRPr>
            </a:lvl3pPr>
            <a:lvl4pPr>
              <a:defRPr sz="2000">
                <a:latin typeface="Proxima Nova Rg" panose="02000506030000020004" pitchFamily="50" charset="0"/>
              </a:defRPr>
            </a:lvl4pPr>
            <a:lvl5pPr>
              <a:defRPr sz="2000">
                <a:latin typeface="Proxima Nova Rg" panose="02000506030000020004" pitchFamily="50" charset="0"/>
              </a:defRPr>
            </a:lvl5pPr>
            <a:lvl6pPr>
              <a:defRPr sz="2000"/>
            </a:lvl6pPr>
            <a:lvl7pPr>
              <a:defRPr sz="2000"/>
            </a:lvl7pPr>
            <a:lvl8pPr>
              <a:defRPr sz="2000"/>
            </a:lvl8pPr>
            <a:lvl9pPr>
              <a:defRPr sz="2000"/>
            </a:lvl9pPr>
          </a:lstStyle>
          <a:p>
            <a:pPr lvl="0"/>
            <a:r>
              <a:rPr lang="es-ES" dirty="0"/>
              <a:t>Nombre ponente</a:t>
            </a:r>
          </a:p>
        </p:txBody>
      </p:sp>
      <p:sp>
        <p:nvSpPr>
          <p:cNvPr id="13" name="Content Placeholder 2">
            <a:extLst>
              <a:ext uri="{FF2B5EF4-FFF2-40B4-BE49-F238E27FC236}">
                <a16:creationId xmlns:a16="http://schemas.microsoft.com/office/drawing/2014/main" id="{D5AE1103-5260-B487-94ED-09256AFB2963}"/>
              </a:ext>
            </a:extLst>
          </p:cNvPr>
          <p:cNvSpPr>
            <a:spLocks noGrp="1"/>
          </p:cNvSpPr>
          <p:nvPr>
            <p:ph idx="10" hasCustomPrompt="1"/>
          </p:nvPr>
        </p:nvSpPr>
        <p:spPr>
          <a:xfrm>
            <a:off x="2701835" y="4874509"/>
            <a:ext cx="6797039" cy="513625"/>
          </a:xfrm>
        </p:spPr>
        <p:txBody>
          <a:bodyPr/>
          <a:lstStyle>
            <a:lvl1pPr marL="0" indent="0" algn="ctr">
              <a:buNone/>
              <a:defRPr sz="3200" b="0">
                <a:solidFill>
                  <a:srgbClr val="186AAD"/>
                </a:solidFill>
                <a:latin typeface="Proxima Nova Rg" panose="02000506030000020004" pitchFamily="50" charset="0"/>
              </a:defRPr>
            </a:lvl1pPr>
            <a:lvl2pPr marL="457200" indent="0" algn="ctr">
              <a:buNone/>
              <a:defRPr sz="2800">
                <a:latin typeface="Proxima Nova Rg" panose="02000506030000020004" pitchFamily="50" charset="0"/>
              </a:defRPr>
            </a:lvl2pPr>
            <a:lvl3pPr>
              <a:defRPr sz="2400">
                <a:latin typeface="Proxima Nova Rg" panose="02000506030000020004" pitchFamily="50" charset="0"/>
              </a:defRPr>
            </a:lvl3pPr>
            <a:lvl4pPr>
              <a:defRPr sz="2000">
                <a:latin typeface="Proxima Nova Rg" panose="02000506030000020004" pitchFamily="50" charset="0"/>
              </a:defRPr>
            </a:lvl4pPr>
            <a:lvl5pPr>
              <a:defRPr sz="2000">
                <a:latin typeface="Proxima Nova Rg" panose="02000506030000020004" pitchFamily="50" charset="0"/>
              </a:defRPr>
            </a:lvl5pPr>
            <a:lvl6pPr>
              <a:defRPr sz="2000"/>
            </a:lvl6pPr>
            <a:lvl7pPr>
              <a:defRPr sz="2000"/>
            </a:lvl7pPr>
            <a:lvl8pPr>
              <a:defRPr sz="2000"/>
            </a:lvl8pPr>
            <a:lvl9pPr>
              <a:defRPr sz="2000"/>
            </a:lvl9pPr>
          </a:lstStyle>
          <a:p>
            <a:pPr lvl="0"/>
            <a:r>
              <a:rPr lang="es-ES" dirty="0"/>
              <a:t>Correo electrónico</a:t>
            </a:r>
          </a:p>
        </p:txBody>
      </p:sp>
      <p:sp>
        <p:nvSpPr>
          <p:cNvPr id="15" name="TextBox 14">
            <a:extLst>
              <a:ext uri="{FF2B5EF4-FFF2-40B4-BE49-F238E27FC236}">
                <a16:creationId xmlns:a16="http://schemas.microsoft.com/office/drawing/2014/main" id="{147B23A1-1893-ED95-6D93-1A86DAE82D2D}"/>
              </a:ext>
            </a:extLst>
          </p:cNvPr>
          <p:cNvSpPr txBox="1"/>
          <p:nvPr userDrawn="1"/>
        </p:nvSpPr>
        <p:spPr>
          <a:xfrm>
            <a:off x="422366" y="2588594"/>
            <a:ext cx="11347268" cy="1016755"/>
          </a:xfrm>
          <a:prstGeom prst="rect">
            <a:avLst/>
          </a:prstGeom>
          <a:noFill/>
        </p:spPr>
        <p:txBody>
          <a:bodyPr wrap="square">
            <a:spAutoFit/>
          </a:bodyPr>
          <a:lstStyle/>
          <a:p>
            <a:pPr algn="ctr"/>
            <a:r>
              <a:rPr lang="es-ES" sz="6000" b="1" kern="1200" dirty="0">
                <a:solidFill>
                  <a:srgbClr val="185F9B"/>
                </a:solidFill>
                <a:latin typeface="Proxima Nova Alt Bl" panose="02000506030000020004" pitchFamily="50" charset="0"/>
                <a:ea typeface="+mj-ea"/>
                <a:cs typeface="+mj-cs"/>
              </a:rPr>
              <a:t>Gracias por su atención!</a:t>
            </a:r>
            <a:endParaRPr lang="es-MX" sz="6000" b="1" kern="1200" dirty="0">
              <a:solidFill>
                <a:srgbClr val="185F9B"/>
              </a:solidFill>
              <a:latin typeface="Proxima Nova Alt Bl" panose="02000506030000020004" pitchFamily="50" charset="0"/>
              <a:ea typeface="+mj-ea"/>
              <a:cs typeface="+mj-cs"/>
            </a:endParaRPr>
          </a:p>
        </p:txBody>
      </p:sp>
    </p:spTree>
    <p:extLst>
      <p:ext uri="{BB962C8B-B14F-4D97-AF65-F5344CB8AC3E}">
        <p14:creationId xmlns:p14="http://schemas.microsoft.com/office/powerpoint/2010/main" val="3154286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86C7E-8621-E6FE-FE0A-F6D40F60EB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Click to edit Master title style</a:t>
            </a:r>
            <a:endParaRPr lang="es-MX"/>
          </a:p>
        </p:txBody>
      </p:sp>
      <p:sp>
        <p:nvSpPr>
          <p:cNvPr id="3" name="Text Placeholder 2">
            <a:extLst>
              <a:ext uri="{FF2B5EF4-FFF2-40B4-BE49-F238E27FC236}">
                <a16:creationId xmlns:a16="http://schemas.microsoft.com/office/drawing/2014/main" id="{5CE8BFCC-00AB-2312-2BA8-C9B2D3A9E7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s-MX"/>
          </a:p>
        </p:txBody>
      </p:sp>
      <p:sp>
        <p:nvSpPr>
          <p:cNvPr id="4" name="Date Placeholder 3">
            <a:extLst>
              <a:ext uri="{FF2B5EF4-FFF2-40B4-BE49-F238E27FC236}">
                <a16:creationId xmlns:a16="http://schemas.microsoft.com/office/drawing/2014/main" id="{5727B1ED-1FAB-79E9-10FC-2D0B1A6144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D74F1-855F-4821-BD5D-680D553F7DC4}" type="datetimeFigureOut">
              <a:rPr lang="es-MX" smtClean="0"/>
              <a:t>11/09/24</a:t>
            </a:fld>
            <a:endParaRPr lang="es-MX"/>
          </a:p>
        </p:txBody>
      </p:sp>
      <p:sp>
        <p:nvSpPr>
          <p:cNvPr id="5" name="Footer Placeholder 4">
            <a:extLst>
              <a:ext uri="{FF2B5EF4-FFF2-40B4-BE49-F238E27FC236}">
                <a16:creationId xmlns:a16="http://schemas.microsoft.com/office/drawing/2014/main" id="{CEEEEAE2-26EE-A358-2CE0-517FAD5714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a:extLst>
              <a:ext uri="{FF2B5EF4-FFF2-40B4-BE49-F238E27FC236}">
                <a16:creationId xmlns:a16="http://schemas.microsoft.com/office/drawing/2014/main" id="{11723FEE-CFAD-4A43-99AA-B614D87B3D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BE187-C13F-4B89-BBFD-05A942897C63}" type="slidenum">
              <a:rPr lang="es-MX" smtClean="0"/>
              <a:t>‹Nº›</a:t>
            </a:fld>
            <a:endParaRPr lang="es-MX"/>
          </a:p>
        </p:txBody>
      </p:sp>
    </p:spTree>
    <p:extLst>
      <p:ext uri="{BB962C8B-B14F-4D97-AF65-F5344CB8AC3E}">
        <p14:creationId xmlns:p14="http://schemas.microsoft.com/office/powerpoint/2010/main" val="2956752806"/>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6"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arxiv.org/abs/1705.02315" TargetMode="External"/><Relationship Id="rId2" Type="http://schemas.openxmlformats.org/officeDocument/2006/relationships/hyperlink" Target="https://doi.org/10.1109/CVPR.2016.90" TargetMode="External"/><Relationship Id="rId1" Type="http://schemas.openxmlformats.org/officeDocument/2006/relationships/slideLayout" Target="../slideLayouts/slideLayout4.xml"/><Relationship Id="rId5" Type="http://schemas.openxmlformats.org/officeDocument/2006/relationships/hyperlink" Target="https://scikit-learn.org/" TargetMode="External"/><Relationship Id="rId4" Type="http://schemas.openxmlformats.org/officeDocument/2006/relationships/hyperlink" Target="https://www.kaggle.com/datasets/vivek468/beginner-chest-xray-image-classification"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B773A5A-C90D-48B6-4F08-7D4406DAF9E8}"/>
              </a:ext>
            </a:extLst>
          </p:cNvPr>
          <p:cNvSpPr>
            <a:spLocks noGrp="1"/>
          </p:cNvSpPr>
          <p:nvPr>
            <p:ph type="subTitle" idx="1"/>
          </p:nvPr>
        </p:nvSpPr>
        <p:spPr>
          <a:xfrm>
            <a:off x="5068390" y="1446245"/>
            <a:ext cx="6479176" cy="4179492"/>
          </a:xfrm>
        </p:spPr>
        <p:txBody>
          <a:bodyPr/>
          <a:lstStyle/>
          <a:p>
            <a:pPr algn="just"/>
            <a:r>
              <a:rPr lang="es-NI" dirty="0">
                <a:latin typeface="Arial" panose="020B0604020202020204" pitchFamily="34" charset="0"/>
                <a:cs typeface="Arial" panose="020B0604020202020204" pitchFamily="34" charset="0"/>
              </a:rPr>
              <a:t>Modelo de IA para la Detección de Neumonía mediante Redes Neuronales Convolucionales: Un Caso Práctico con Visión por Computadora</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7695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588D2-B8B3-92C1-E773-BFDCF521F342}"/>
              </a:ext>
            </a:extLst>
          </p:cNvPr>
          <p:cNvSpPr>
            <a:spLocks noGrp="1"/>
          </p:cNvSpPr>
          <p:nvPr>
            <p:ph type="title"/>
          </p:nvPr>
        </p:nvSpPr>
        <p:spPr>
          <a:xfrm>
            <a:off x="2673531" y="115743"/>
            <a:ext cx="6844937" cy="697057"/>
          </a:xfrm>
        </p:spPr>
        <p:txBody>
          <a:bodyPr>
            <a:normAutofit/>
          </a:bodyPr>
          <a:lstStyle/>
          <a:p>
            <a:r>
              <a:rPr lang="es-MX" sz="2800" dirty="0"/>
              <a:t>Evaluación del Modelo</a:t>
            </a:r>
            <a:endParaRPr lang="es-NI" sz="4000" dirty="0"/>
          </a:p>
        </p:txBody>
      </p:sp>
      <p:sp>
        <p:nvSpPr>
          <p:cNvPr id="4" name="Marcador de contenido 3">
            <a:extLst>
              <a:ext uri="{FF2B5EF4-FFF2-40B4-BE49-F238E27FC236}">
                <a16:creationId xmlns:a16="http://schemas.microsoft.com/office/drawing/2014/main" id="{1E9D2D5E-DC48-D7C6-2AB8-764C4F821003}"/>
              </a:ext>
            </a:extLst>
          </p:cNvPr>
          <p:cNvSpPr>
            <a:spLocks noGrp="1"/>
          </p:cNvSpPr>
          <p:nvPr>
            <p:ph sz="half" idx="2"/>
          </p:nvPr>
        </p:nvSpPr>
        <p:spPr>
          <a:xfrm>
            <a:off x="5802746" y="1493116"/>
            <a:ext cx="5181600" cy="4270375"/>
          </a:xfrm>
        </p:spPr>
        <p:txBody>
          <a:bodyPr>
            <a:normAutofit fontScale="70000" lnSpcReduction="20000"/>
          </a:bodyPr>
          <a:lstStyle/>
          <a:p>
            <a:pPr algn="just"/>
            <a:r>
              <a:rPr lang="es-NI" sz="1800" b="0" dirty="0">
                <a:effectLst/>
                <a:latin typeface="Arial" panose="020B0604020202020204" pitchFamily="34" charset="0"/>
                <a:ea typeface="Times New Roman" panose="02020603050405020304" pitchFamily="18" charset="0"/>
              </a:rPr>
              <a:t>Durante el entrenamiento, se evaluó el modelo en el conjunto de validación para verificar su desempeño y evitar el sobreajuste. Las métricas de rendimiento, como la pérdida y la precisión, se calcularon para ajustar hiperparámetros y mejorar el modelo si era necesario</a:t>
            </a:r>
          </a:p>
          <a:p>
            <a:pPr algn="just"/>
            <a:r>
              <a:rPr lang="es-NI" sz="1800" b="0" dirty="0">
                <a:effectLst/>
                <a:latin typeface="Arial" panose="020B0604020202020204" pitchFamily="34" charset="0"/>
                <a:ea typeface="Times New Roman" panose="02020603050405020304" pitchFamily="18" charset="0"/>
              </a:rPr>
              <a:t>P</a:t>
            </a:r>
            <a:r>
              <a:rPr lang="es-NI" sz="1800" b="1" dirty="0">
                <a:effectLst/>
                <a:latin typeface="Arial" panose="020B0604020202020204" pitchFamily="34" charset="0"/>
                <a:ea typeface="Times New Roman" panose="02020603050405020304" pitchFamily="18" charset="0"/>
              </a:rPr>
              <a:t>recisión (Precision): </a:t>
            </a:r>
            <a:r>
              <a:rPr lang="es-NI" sz="1800" b="0" kern="0" dirty="0">
                <a:effectLst/>
                <a:latin typeface="Arial" panose="020B0604020202020204" pitchFamily="34" charset="0"/>
                <a:ea typeface="Times New Roman" panose="02020603050405020304" pitchFamily="18" charset="0"/>
              </a:rPr>
              <a:t>La precisión mide la proporción de verdaderos positivos entre todas las instancias clasificadas como positivas. En otras palabras, indica cuántas de las predicciones positivas del modelo son realmente correctas</a:t>
            </a:r>
            <a:r>
              <a:rPr lang="es-NI" sz="1200" b="0" dirty="0">
                <a:effectLst/>
              </a:rPr>
              <a:t> </a:t>
            </a:r>
          </a:p>
          <a:p>
            <a:pPr algn="just"/>
            <a:r>
              <a:rPr lang="es-NI" sz="1800" b="1" kern="0" dirty="0">
                <a:effectLst/>
                <a:latin typeface="Arial" panose="020B0604020202020204" pitchFamily="34" charset="0"/>
                <a:ea typeface="Times New Roman" panose="02020603050405020304" pitchFamily="18" charset="0"/>
              </a:rPr>
              <a:t>Recall (Sensibilidad</a:t>
            </a:r>
            <a:r>
              <a:rPr lang="es-NI" sz="1200" dirty="0">
                <a:effectLst/>
              </a:rPr>
              <a:t> </a:t>
            </a:r>
            <a:r>
              <a:rPr lang="es-NI" sz="1200" b="0" dirty="0"/>
              <a:t>): </a:t>
            </a:r>
            <a:r>
              <a:rPr lang="es-NI" sz="1800" b="0" kern="0" dirty="0">
                <a:effectLst/>
                <a:latin typeface="Arial" panose="020B0604020202020204" pitchFamily="34" charset="0"/>
                <a:ea typeface="Times New Roman" panose="02020603050405020304" pitchFamily="18" charset="0"/>
              </a:rPr>
              <a:t>El recall, o sensibilidad, evalúa la capacidad del modelo para identificar correctamente todas las instancias positivas. Indica la proporción de verdaderos positivos entre todas las instancias realmente positivas</a:t>
            </a:r>
            <a:r>
              <a:rPr lang="es-NI" sz="1200" b="0" dirty="0">
                <a:effectLst/>
              </a:rPr>
              <a:t> </a:t>
            </a:r>
          </a:p>
          <a:p>
            <a:pPr algn="just"/>
            <a:r>
              <a:rPr lang="es-NI" sz="1800" b="1" dirty="0">
                <a:effectLst/>
                <a:latin typeface="Arial" panose="020B0604020202020204" pitchFamily="34" charset="0"/>
                <a:ea typeface="Times New Roman" panose="02020603050405020304" pitchFamily="18" charset="0"/>
              </a:rPr>
              <a:t>F1-Score: </a:t>
            </a:r>
            <a:r>
              <a:rPr lang="es-NI" sz="1800" b="0" dirty="0">
                <a:effectLst/>
                <a:latin typeface="Arial" panose="020B0604020202020204" pitchFamily="34" charset="0"/>
                <a:ea typeface="Times New Roman" panose="02020603050405020304" pitchFamily="18" charset="0"/>
              </a:rPr>
              <a:t>El F1-score es la media armónica entre la precisión y el recall. Es útil cuando hay un desequilibrio entre clases, ya que combina ambos aspectos en una sola métrica.</a:t>
            </a:r>
          </a:p>
          <a:p>
            <a:pPr algn="just"/>
            <a:r>
              <a:rPr lang="es-NI" sz="1800" b="1" dirty="0">
                <a:effectLst/>
                <a:latin typeface="Arial" panose="020B0604020202020204" pitchFamily="34" charset="0"/>
                <a:ea typeface="Times New Roman" panose="02020603050405020304" pitchFamily="18" charset="0"/>
              </a:rPr>
              <a:t>Área bajo la Curva ROC (AUC-ROC): </a:t>
            </a:r>
            <a:r>
              <a:rPr lang="es-NI" sz="1800" b="0" kern="0" dirty="0">
                <a:effectLst/>
                <a:latin typeface="Arial" panose="020B0604020202020204" pitchFamily="34" charset="0"/>
                <a:ea typeface="Times New Roman" panose="02020603050405020304" pitchFamily="18" charset="0"/>
              </a:rPr>
              <a:t>La curva ROC (Receiver Operating Characteristic) y el área bajo la curva (AUC) son métricas que evalúan el desempeño del modelo en diferentes umbrales de clasificación. El AUC-ROC mide la capacidad del modelo para distinguir entre las clases positivas y negativas</a:t>
            </a:r>
            <a:r>
              <a:rPr lang="es-NI" sz="1200" b="0" dirty="0">
                <a:effectLst/>
              </a:rPr>
              <a:t> </a:t>
            </a:r>
          </a:p>
          <a:p>
            <a:pPr algn="just"/>
            <a:r>
              <a:rPr lang="es-NI" sz="1800" kern="0" dirty="0">
                <a:effectLst/>
                <a:latin typeface="Arial" panose="020B0604020202020204" pitchFamily="34" charset="0"/>
                <a:ea typeface="Times New Roman" panose="02020603050405020304" pitchFamily="18" charset="0"/>
              </a:rPr>
              <a:t>Un AUC-ROC de 1.0 indica un modelo perfecto que clasifica todas las instancias correctamente, mientras que un AUC-ROC de 0.5 indica un modelo que no es mejor que una clasificación aleatoria</a:t>
            </a:r>
            <a:r>
              <a:rPr lang="es-NI" sz="1200" dirty="0">
                <a:effectLst/>
              </a:rPr>
              <a:t> </a:t>
            </a:r>
            <a:endParaRPr lang="es-NI" sz="1800" dirty="0">
              <a:effectLst/>
              <a:latin typeface="Times New Roman" panose="02020603050405020304" pitchFamily="18" charset="0"/>
              <a:ea typeface="Times New Roman" panose="02020603050405020304" pitchFamily="18" charset="0"/>
            </a:endParaRPr>
          </a:p>
          <a:p>
            <a:pPr algn="just"/>
            <a:endParaRPr lang="es-NI" sz="1800" b="0" dirty="0">
              <a:effectLst/>
              <a:latin typeface="Times New Roman" panose="02020603050405020304" pitchFamily="18" charset="0"/>
              <a:ea typeface="Times New Roman" panose="02020603050405020304" pitchFamily="18" charset="0"/>
            </a:endParaRPr>
          </a:p>
          <a:p>
            <a:pPr algn="just"/>
            <a:endParaRPr lang="es-NI" sz="1800" dirty="0">
              <a:effectLst/>
              <a:latin typeface="Times New Roman" panose="02020603050405020304" pitchFamily="18" charset="0"/>
              <a:ea typeface="Times New Roman" panose="02020603050405020304" pitchFamily="18" charset="0"/>
            </a:endParaRPr>
          </a:p>
          <a:p>
            <a:pPr algn="just"/>
            <a:endParaRPr lang="es-NI" sz="1800" b="0" dirty="0">
              <a:effectLst/>
              <a:latin typeface="Times New Roman" panose="02020603050405020304" pitchFamily="18" charset="0"/>
              <a:ea typeface="Times New Roman" panose="02020603050405020304" pitchFamily="18" charset="0"/>
            </a:endParaRPr>
          </a:p>
        </p:txBody>
      </p:sp>
      <p:pic>
        <p:nvPicPr>
          <p:cNvPr id="7" name="Marcador de contenido 6">
            <a:extLst>
              <a:ext uri="{FF2B5EF4-FFF2-40B4-BE49-F238E27FC236}">
                <a16:creationId xmlns:a16="http://schemas.microsoft.com/office/drawing/2014/main" id="{9E8BACEE-CB2E-54D0-2152-7BCB89366BB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0591" y="1215197"/>
            <a:ext cx="5181600" cy="52225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1757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588D2-B8B3-92C1-E773-BFDCF521F342}"/>
              </a:ext>
            </a:extLst>
          </p:cNvPr>
          <p:cNvSpPr>
            <a:spLocks noGrp="1"/>
          </p:cNvSpPr>
          <p:nvPr>
            <p:ph type="title"/>
          </p:nvPr>
        </p:nvSpPr>
        <p:spPr>
          <a:xfrm>
            <a:off x="2885967" y="475962"/>
            <a:ext cx="6844937" cy="697057"/>
          </a:xfrm>
        </p:spPr>
        <p:txBody>
          <a:bodyPr>
            <a:normAutofit fontScale="90000"/>
          </a:bodyPr>
          <a:lstStyle/>
          <a:p>
            <a:r>
              <a:rPr lang="es-MX" sz="2800" dirty="0"/>
              <a:t>Evaluación del Modelo:</a:t>
            </a:r>
            <a:br>
              <a:rPr lang="es-MX" sz="2800" dirty="0"/>
            </a:br>
            <a:r>
              <a:rPr lang="es-NI" sz="1800" b="1" dirty="0">
                <a:effectLst/>
                <a:latin typeface="Arial" panose="020B0604020202020204" pitchFamily="34" charset="0"/>
                <a:ea typeface="Times New Roman" panose="02020603050405020304" pitchFamily="18" charset="0"/>
              </a:rPr>
              <a:t>Interpretación de las Métricas Obtenidas</a:t>
            </a:r>
            <a:br>
              <a:rPr lang="es-NI" sz="1800" dirty="0">
                <a:effectLst/>
                <a:latin typeface="Times New Roman" panose="02020603050405020304" pitchFamily="18" charset="0"/>
                <a:ea typeface="Times New Roman" panose="02020603050405020304" pitchFamily="18" charset="0"/>
              </a:rPr>
            </a:br>
            <a:endParaRPr lang="es-NI" sz="4000" dirty="0"/>
          </a:p>
        </p:txBody>
      </p:sp>
      <p:sp>
        <p:nvSpPr>
          <p:cNvPr id="4" name="Marcador de contenido 3">
            <a:extLst>
              <a:ext uri="{FF2B5EF4-FFF2-40B4-BE49-F238E27FC236}">
                <a16:creationId xmlns:a16="http://schemas.microsoft.com/office/drawing/2014/main" id="{1E9D2D5E-DC48-D7C6-2AB8-764C4F821003}"/>
              </a:ext>
            </a:extLst>
          </p:cNvPr>
          <p:cNvSpPr>
            <a:spLocks noGrp="1"/>
          </p:cNvSpPr>
          <p:nvPr>
            <p:ph sz="half" idx="2"/>
          </p:nvPr>
        </p:nvSpPr>
        <p:spPr>
          <a:xfrm>
            <a:off x="5802746" y="1493116"/>
            <a:ext cx="5181600" cy="4270375"/>
          </a:xfrm>
        </p:spPr>
        <p:txBody>
          <a:bodyPr>
            <a:normAutofit/>
          </a:bodyPr>
          <a:lstStyle/>
          <a:p>
            <a:pPr algn="just"/>
            <a:r>
              <a:rPr lang="es-NI" sz="1800" dirty="0">
                <a:effectLst/>
                <a:latin typeface="Arial" panose="020B0604020202020204" pitchFamily="34" charset="0"/>
                <a:ea typeface="Times New Roman" panose="02020603050405020304" pitchFamily="18" charset="0"/>
              </a:rPr>
              <a:t>La matriz de confusión revela que el modelo ha logrado identificar la mayoría de los casos de neumonía correctamente, con un número muy bajo de falsos positivos y falsos negativos. Esta distribución sugiere que el modelo es muy preciso en la detección de neumonía y tiene un bajo riesgo de clasificar erróneamente imágenes normales como neumonía.</a:t>
            </a:r>
            <a:endParaRPr lang="es-NI" sz="1800" dirty="0">
              <a:effectLst/>
              <a:latin typeface="Times New Roman" panose="02020603050405020304" pitchFamily="18" charset="0"/>
              <a:ea typeface="Times New Roman" panose="02020603050405020304" pitchFamily="18" charset="0"/>
            </a:endParaRPr>
          </a:p>
          <a:p>
            <a:pPr algn="just"/>
            <a:r>
              <a:rPr lang="es-NI" sz="1800" dirty="0">
                <a:effectLst/>
                <a:latin typeface="Arial" panose="020B0604020202020204" pitchFamily="34" charset="0"/>
                <a:ea typeface="Times New Roman" panose="02020603050405020304" pitchFamily="18" charset="0"/>
              </a:rPr>
              <a:t>Verdaderos Positivos (TP): 385</a:t>
            </a:r>
            <a:endParaRPr lang="es-NI" sz="1800" dirty="0">
              <a:effectLst/>
              <a:latin typeface="Times New Roman" panose="02020603050405020304" pitchFamily="18" charset="0"/>
              <a:ea typeface="Times New Roman" panose="02020603050405020304" pitchFamily="18" charset="0"/>
            </a:endParaRPr>
          </a:p>
          <a:p>
            <a:pPr algn="just"/>
            <a:r>
              <a:rPr lang="es-NI" sz="1800" dirty="0">
                <a:effectLst/>
                <a:latin typeface="Arial" panose="020B0604020202020204" pitchFamily="34" charset="0"/>
                <a:ea typeface="Times New Roman" panose="02020603050405020304" pitchFamily="18" charset="0"/>
              </a:rPr>
              <a:t>Falsos Positivos (FP): 6</a:t>
            </a:r>
            <a:endParaRPr lang="es-NI" sz="1800" dirty="0">
              <a:effectLst/>
              <a:latin typeface="Times New Roman" panose="02020603050405020304" pitchFamily="18" charset="0"/>
              <a:ea typeface="Times New Roman" panose="02020603050405020304" pitchFamily="18" charset="0"/>
            </a:endParaRPr>
          </a:p>
          <a:p>
            <a:pPr algn="just"/>
            <a:r>
              <a:rPr lang="es-NI" sz="1800" dirty="0">
                <a:effectLst/>
                <a:latin typeface="Arial" panose="020B0604020202020204" pitchFamily="34" charset="0"/>
                <a:ea typeface="Times New Roman" panose="02020603050405020304" pitchFamily="18" charset="0"/>
              </a:rPr>
              <a:t>Falsos Negativos (FN): 1</a:t>
            </a:r>
            <a:endParaRPr lang="es-NI" sz="1800" dirty="0">
              <a:effectLst/>
              <a:latin typeface="Times New Roman" panose="02020603050405020304" pitchFamily="18" charset="0"/>
              <a:ea typeface="Times New Roman" panose="02020603050405020304" pitchFamily="18" charset="0"/>
            </a:endParaRPr>
          </a:p>
          <a:p>
            <a:pPr algn="just"/>
            <a:r>
              <a:rPr lang="es-NI" sz="1800" dirty="0">
                <a:effectLst/>
                <a:latin typeface="Arial" panose="020B0604020202020204" pitchFamily="34" charset="0"/>
                <a:ea typeface="Times New Roman" panose="02020603050405020304" pitchFamily="18" charset="0"/>
              </a:rPr>
              <a:t>Verdaderos Negativos (TN): 228</a:t>
            </a:r>
            <a:endParaRPr lang="es-NI" sz="1800" dirty="0">
              <a:effectLst/>
              <a:latin typeface="Times New Roman" panose="02020603050405020304" pitchFamily="18" charset="0"/>
              <a:ea typeface="Times New Roman" panose="02020603050405020304" pitchFamily="18" charset="0"/>
            </a:endParaRPr>
          </a:p>
          <a:p>
            <a:pPr algn="just"/>
            <a:endParaRPr lang="es-NI" sz="1800" b="0" dirty="0">
              <a:effectLst/>
              <a:latin typeface="Times New Roman" panose="02020603050405020304" pitchFamily="18" charset="0"/>
              <a:ea typeface="Times New Roman" panose="02020603050405020304" pitchFamily="18" charset="0"/>
            </a:endParaRPr>
          </a:p>
          <a:p>
            <a:pPr algn="just"/>
            <a:endParaRPr lang="es-NI" sz="1800" dirty="0">
              <a:effectLst/>
              <a:latin typeface="Times New Roman" panose="02020603050405020304" pitchFamily="18" charset="0"/>
              <a:ea typeface="Times New Roman" panose="02020603050405020304" pitchFamily="18" charset="0"/>
            </a:endParaRPr>
          </a:p>
          <a:p>
            <a:pPr algn="just"/>
            <a:endParaRPr lang="es-NI" sz="1800" b="0" dirty="0">
              <a:effectLst/>
              <a:latin typeface="Times New Roman" panose="02020603050405020304" pitchFamily="18" charset="0"/>
              <a:ea typeface="Times New Roman" panose="02020603050405020304" pitchFamily="18" charset="0"/>
            </a:endParaRPr>
          </a:p>
        </p:txBody>
      </p:sp>
      <p:pic>
        <p:nvPicPr>
          <p:cNvPr id="3074" name="Picture 2">
            <a:extLst>
              <a:ext uri="{FF2B5EF4-FFF2-40B4-BE49-F238E27FC236}">
                <a16:creationId xmlns:a16="http://schemas.microsoft.com/office/drawing/2014/main" id="{2D53FCD3-ADF1-18FC-0627-C1E849C8C46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35975" y="1412153"/>
            <a:ext cx="5170673" cy="4351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85020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588D2-B8B3-92C1-E773-BFDCF521F342}"/>
              </a:ext>
            </a:extLst>
          </p:cNvPr>
          <p:cNvSpPr>
            <a:spLocks noGrp="1"/>
          </p:cNvSpPr>
          <p:nvPr>
            <p:ph type="title"/>
          </p:nvPr>
        </p:nvSpPr>
        <p:spPr>
          <a:xfrm>
            <a:off x="2885967" y="475962"/>
            <a:ext cx="6844937" cy="697057"/>
          </a:xfrm>
        </p:spPr>
        <p:txBody>
          <a:bodyPr>
            <a:normAutofit fontScale="90000"/>
          </a:bodyPr>
          <a:lstStyle/>
          <a:p>
            <a:r>
              <a:rPr lang="es-MX" sz="2800" dirty="0"/>
              <a:t>Evaluación del Modelo:</a:t>
            </a:r>
            <a:br>
              <a:rPr lang="es-MX" sz="2800" dirty="0"/>
            </a:br>
            <a:r>
              <a:rPr lang="es-NI" sz="1800" b="1" dirty="0">
                <a:effectLst/>
                <a:latin typeface="Arial" panose="020B0604020202020204" pitchFamily="34" charset="0"/>
                <a:ea typeface="Times New Roman" panose="02020603050405020304" pitchFamily="18" charset="0"/>
              </a:rPr>
              <a:t>Interpretación de las Métricas Obtenidas</a:t>
            </a:r>
            <a:br>
              <a:rPr lang="es-NI" sz="1800" dirty="0">
                <a:effectLst/>
                <a:latin typeface="Times New Roman" panose="02020603050405020304" pitchFamily="18" charset="0"/>
                <a:ea typeface="Times New Roman" panose="02020603050405020304" pitchFamily="18" charset="0"/>
              </a:rPr>
            </a:br>
            <a:endParaRPr lang="es-NI" sz="4000" dirty="0"/>
          </a:p>
        </p:txBody>
      </p:sp>
      <p:sp>
        <p:nvSpPr>
          <p:cNvPr id="4" name="Marcador de contenido 3">
            <a:extLst>
              <a:ext uri="{FF2B5EF4-FFF2-40B4-BE49-F238E27FC236}">
                <a16:creationId xmlns:a16="http://schemas.microsoft.com/office/drawing/2014/main" id="{1E9D2D5E-DC48-D7C6-2AB8-764C4F821003}"/>
              </a:ext>
            </a:extLst>
          </p:cNvPr>
          <p:cNvSpPr>
            <a:spLocks noGrp="1"/>
          </p:cNvSpPr>
          <p:nvPr>
            <p:ph sz="half" idx="2"/>
          </p:nvPr>
        </p:nvSpPr>
        <p:spPr>
          <a:xfrm>
            <a:off x="5802746" y="1493116"/>
            <a:ext cx="5181600" cy="4270375"/>
          </a:xfrm>
        </p:spPr>
        <p:txBody>
          <a:bodyPr>
            <a:normAutofit/>
          </a:bodyPr>
          <a:lstStyle/>
          <a:p>
            <a:pPr algn="just"/>
            <a:r>
              <a:rPr lang="es-NI" sz="1800" dirty="0">
                <a:effectLst/>
                <a:latin typeface="Arial" panose="020B0604020202020204" pitchFamily="34" charset="0"/>
                <a:ea typeface="Times New Roman" panose="02020603050405020304" pitchFamily="18" charset="0"/>
              </a:rPr>
              <a:t>La curva ROC muestra la relación entre la tasa de verdaderos positivos (recall) y la tasa de falsos positivos en diferentes umbrales de clasificación. La curva ideal se acerca a la esquina superior izquierda del gráfico, indicando un alto rendimiento en la discriminación entre clases.</a:t>
            </a:r>
            <a:endParaRPr lang="es-NI" sz="1800" dirty="0">
              <a:effectLst/>
              <a:latin typeface="Times New Roman" panose="02020603050405020304" pitchFamily="18" charset="0"/>
              <a:ea typeface="Times New Roman" panose="02020603050405020304" pitchFamily="18" charset="0"/>
            </a:endParaRPr>
          </a:p>
          <a:p>
            <a:pPr algn="just"/>
            <a:r>
              <a:rPr lang="es-NI" sz="1800" dirty="0">
                <a:effectLst/>
                <a:latin typeface="Arial" panose="020B0604020202020204" pitchFamily="34" charset="0"/>
                <a:ea typeface="Times New Roman" panose="02020603050405020304" pitchFamily="18" charset="0"/>
              </a:rPr>
              <a:t>El AUC-ROC de 1.00 indica una capacidad perfecta del modelo para distinguir entre imágenes de neumonía y normales. Un AUC-ROC de 1.00 es inusual y sugiere que el modelo no solo clasifica correctamente casi todas las imágenes, sino que también maneja muy bien la separación entre las dos clases.</a:t>
            </a:r>
            <a:endParaRPr lang="es-NI" sz="1800" dirty="0">
              <a:effectLst/>
              <a:latin typeface="Times New Roman" panose="02020603050405020304" pitchFamily="18" charset="0"/>
              <a:ea typeface="Times New Roman" panose="02020603050405020304" pitchFamily="18" charset="0"/>
            </a:endParaRPr>
          </a:p>
          <a:p>
            <a:pPr algn="just"/>
            <a:endParaRPr lang="es-NI" sz="1800" b="0" dirty="0">
              <a:effectLst/>
              <a:latin typeface="Times New Roman" panose="02020603050405020304" pitchFamily="18" charset="0"/>
              <a:ea typeface="Times New Roman" panose="02020603050405020304" pitchFamily="18" charset="0"/>
            </a:endParaRPr>
          </a:p>
          <a:p>
            <a:pPr algn="just"/>
            <a:endParaRPr lang="es-NI" sz="1800" dirty="0">
              <a:effectLst/>
              <a:latin typeface="Times New Roman" panose="02020603050405020304" pitchFamily="18" charset="0"/>
              <a:ea typeface="Times New Roman" panose="02020603050405020304" pitchFamily="18" charset="0"/>
            </a:endParaRPr>
          </a:p>
          <a:p>
            <a:pPr algn="just"/>
            <a:endParaRPr lang="es-NI" sz="1800" b="0" dirty="0">
              <a:effectLst/>
              <a:latin typeface="Times New Roman" panose="02020603050405020304" pitchFamily="18" charset="0"/>
              <a:ea typeface="Times New Roman" panose="02020603050405020304" pitchFamily="18" charset="0"/>
            </a:endParaRPr>
          </a:p>
        </p:txBody>
      </p:sp>
      <p:pic>
        <p:nvPicPr>
          <p:cNvPr id="5122" name="Picture 2">
            <a:extLst>
              <a:ext uri="{FF2B5EF4-FFF2-40B4-BE49-F238E27FC236}">
                <a16:creationId xmlns:a16="http://schemas.microsoft.com/office/drawing/2014/main" id="{69B74E08-E6CF-0882-5902-167773B6D22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8995" y="1397175"/>
            <a:ext cx="5733943" cy="4462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46477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588D2-B8B3-92C1-E773-BFDCF521F342}"/>
              </a:ext>
            </a:extLst>
          </p:cNvPr>
          <p:cNvSpPr>
            <a:spLocks noGrp="1"/>
          </p:cNvSpPr>
          <p:nvPr>
            <p:ph type="title"/>
          </p:nvPr>
        </p:nvSpPr>
        <p:spPr>
          <a:xfrm>
            <a:off x="2885967" y="475962"/>
            <a:ext cx="6844937" cy="697057"/>
          </a:xfrm>
        </p:spPr>
        <p:txBody>
          <a:bodyPr>
            <a:normAutofit fontScale="90000"/>
          </a:bodyPr>
          <a:lstStyle/>
          <a:p>
            <a:r>
              <a:rPr lang="es-MX" sz="2800" dirty="0"/>
              <a:t>Evaluación del Modelo:</a:t>
            </a:r>
            <a:br>
              <a:rPr lang="es-MX" sz="2800" dirty="0"/>
            </a:br>
            <a:r>
              <a:rPr lang="es-NI" sz="1800" b="1" dirty="0">
                <a:effectLst/>
                <a:latin typeface="Arial" panose="020B0604020202020204" pitchFamily="34" charset="0"/>
                <a:ea typeface="Times New Roman" panose="02020603050405020304" pitchFamily="18" charset="0"/>
              </a:rPr>
              <a:t>Interpretación de las Métricas Obtenidas</a:t>
            </a:r>
            <a:br>
              <a:rPr lang="es-NI" sz="1800" dirty="0">
                <a:effectLst/>
                <a:latin typeface="Times New Roman" panose="02020603050405020304" pitchFamily="18" charset="0"/>
                <a:ea typeface="Times New Roman" panose="02020603050405020304" pitchFamily="18" charset="0"/>
              </a:rPr>
            </a:br>
            <a:endParaRPr lang="es-NI" sz="4000" dirty="0"/>
          </a:p>
        </p:txBody>
      </p:sp>
      <p:sp>
        <p:nvSpPr>
          <p:cNvPr id="4" name="Marcador de contenido 3">
            <a:extLst>
              <a:ext uri="{FF2B5EF4-FFF2-40B4-BE49-F238E27FC236}">
                <a16:creationId xmlns:a16="http://schemas.microsoft.com/office/drawing/2014/main" id="{1E9D2D5E-DC48-D7C6-2AB8-764C4F821003}"/>
              </a:ext>
            </a:extLst>
          </p:cNvPr>
          <p:cNvSpPr>
            <a:spLocks noGrp="1"/>
          </p:cNvSpPr>
          <p:nvPr>
            <p:ph sz="half" idx="2"/>
          </p:nvPr>
        </p:nvSpPr>
        <p:spPr>
          <a:xfrm>
            <a:off x="5802746" y="1493116"/>
            <a:ext cx="5181600" cy="4270375"/>
          </a:xfrm>
        </p:spPr>
        <p:txBody>
          <a:bodyPr>
            <a:normAutofit fontScale="70000" lnSpcReduction="20000"/>
          </a:bodyPr>
          <a:lstStyle/>
          <a:p>
            <a:pPr algn="just"/>
            <a:r>
              <a:rPr lang="es-NI" sz="1800" b="0" dirty="0">
                <a:effectLst/>
                <a:latin typeface="Arial" panose="020B0604020202020204" pitchFamily="34" charset="0"/>
                <a:ea typeface="Times New Roman" panose="02020603050405020304" pitchFamily="18" charset="0"/>
              </a:rPr>
              <a:t>P</a:t>
            </a:r>
            <a:r>
              <a:rPr lang="es-NI" sz="1800" b="1" dirty="0">
                <a:effectLst/>
                <a:latin typeface="Arial" panose="020B0604020202020204" pitchFamily="34" charset="0"/>
                <a:ea typeface="Times New Roman" panose="02020603050405020304" pitchFamily="18" charset="0"/>
              </a:rPr>
              <a:t>recisión (Precision): </a:t>
            </a:r>
            <a:r>
              <a:rPr lang="es-NI" sz="1800" b="0" dirty="0">
                <a:effectLst/>
                <a:latin typeface="Arial" panose="020B0604020202020204" pitchFamily="34" charset="0"/>
                <a:ea typeface="Times New Roman" panose="02020603050405020304" pitchFamily="18" charset="0"/>
              </a:rPr>
              <a:t>Precisión se refiere a la proporción de verdaderos positivos entre todas las predicciones positivas realizadas por el modelo. En este caso, la precisión alta indica que cuando el modelo predice neumonía, es muy probable que la predicción sea correcta. La baja cantidad de falsos positivos refuerza esta conclusión.</a:t>
            </a:r>
            <a:endParaRPr lang="es-NI" sz="1800" b="0" dirty="0">
              <a:effectLst/>
              <a:latin typeface="Times New Roman" panose="02020603050405020304" pitchFamily="18" charset="0"/>
              <a:ea typeface="Times New Roman" panose="02020603050405020304" pitchFamily="18" charset="0"/>
            </a:endParaRPr>
          </a:p>
          <a:p>
            <a:pPr algn="just"/>
            <a:r>
              <a:rPr lang="es-NI" sz="1800" dirty="0">
                <a:effectLst/>
                <a:latin typeface="Arial" panose="020B0604020202020204" pitchFamily="34" charset="0"/>
                <a:ea typeface="Times New Roman" panose="02020603050405020304" pitchFamily="18" charset="0"/>
              </a:rPr>
              <a:t>Precisión = TP / (TP + FP) = 385 / (385 + 6) ≈ 0.98</a:t>
            </a:r>
            <a:endParaRPr lang="es-NI" sz="1800" dirty="0">
              <a:effectLst/>
              <a:latin typeface="Times New Roman" panose="02020603050405020304" pitchFamily="18" charset="0"/>
              <a:ea typeface="Times New Roman" panose="02020603050405020304" pitchFamily="18" charset="0"/>
            </a:endParaRPr>
          </a:p>
          <a:p>
            <a:pPr algn="just"/>
            <a:endParaRPr lang="es-NI" sz="1200" b="0" dirty="0">
              <a:effectLst/>
            </a:endParaRPr>
          </a:p>
          <a:p>
            <a:pPr algn="just"/>
            <a:r>
              <a:rPr lang="es-NI" sz="1800" b="1" kern="0" dirty="0">
                <a:effectLst/>
                <a:latin typeface="Arial" panose="020B0604020202020204" pitchFamily="34" charset="0"/>
                <a:ea typeface="Times New Roman" panose="02020603050405020304" pitchFamily="18" charset="0"/>
              </a:rPr>
              <a:t>Recall (Sensibilidad):</a:t>
            </a:r>
            <a:r>
              <a:rPr lang="es-NI" sz="1200" dirty="0">
                <a:effectLst/>
              </a:rPr>
              <a:t> </a:t>
            </a:r>
            <a:r>
              <a:rPr lang="es-NI" sz="1800" b="0" dirty="0">
                <a:effectLst/>
                <a:latin typeface="Arial" panose="020B0604020202020204" pitchFamily="34" charset="0"/>
                <a:ea typeface="Times New Roman" panose="02020603050405020304" pitchFamily="18" charset="0"/>
              </a:rPr>
              <a:t>Recall (o tasa de verdaderos positivos) es la proporción de verdaderos positivos entre todas las instancias que realmente pertenecen a la clase positiva. Un alto recall indica que el modelo es efectivo para identificar la mayoría de los casos de neumonía, minimizando los falsos negativos.</a:t>
            </a:r>
            <a:endParaRPr lang="es-NI" sz="1800" b="0" dirty="0">
              <a:effectLst/>
              <a:latin typeface="Times New Roman" panose="02020603050405020304" pitchFamily="18" charset="0"/>
              <a:ea typeface="Times New Roman" panose="02020603050405020304" pitchFamily="18" charset="0"/>
            </a:endParaRPr>
          </a:p>
          <a:p>
            <a:pPr algn="just"/>
            <a:r>
              <a:rPr lang="en-US" sz="1800" dirty="0">
                <a:effectLst/>
                <a:latin typeface="Arial" panose="020B0604020202020204" pitchFamily="34" charset="0"/>
                <a:ea typeface="Times New Roman" panose="02020603050405020304" pitchFamily="18" charset="0"/>
              </a:rPr>
              <a:t>Recall = TP / (TP + FN) = 385 / (385 + 1) ≈ 0.99</a:t>
            </a:r>
            <a:endParaRPr lang="es-NI" sz="1800" dirty="0">
              <a:effectLst/>
              <a:latin typeface="Times New Roman" panose="02020603050405020304" pitchFamily="18" charset="0"/>
              <a:ea typeface="Times New Roman" panose="02020603050405020304" pitchFamily="18" charset="0"/>
            </a:endParaRPr>
          </a:p>
          <a:p>
            <a:pPr algn="just"/>
            <a:r>
              <a:rPr lang="es-NI" sz="1800" b="1" dirty="0">
                <a:effectLst/>
                <a:latin typeface="Arial" panose="020B0604020202020204" pitchFamily="34" charset="0"/>
                <a:ea typeface="Times New Roman" panose="02020603050405020304" pitchFamily="18" charset="0"/>
              </a:rPr>
              <a:t>F1-Score: </a:t>
            </a:r>
            <a:r>
              <a:rPr lang="es-NI" sz="1800" b="0" dirty="0">
                <a:effectLst/>
                <a:latin typeface="Arial" panose="020B0604020202020204" pitchFamily="34" charset="0"/>
                <a:ea typeface="Times New Roman" panose="02020603050405020304" pitchFamily="18" charset="0"/>
              </a:rPr>
              <a:t>Un F1-score alto sugiere que el modelo tiene un buen equilibrio entre precisión y recall, lo cual es importante para evitar tanto falsos positivos como falsos negativos.</a:t>
            </a:r>
            <a:endParaRPr lang="es-NI" sz="1800" b="0" dirty="0">
              <a:effectLst/>
              <a:latin typeface="Times New Roman" panose="02020603050405020304" pitchFamily="18" charset="0"/>
              <a:ea typeface="Times New Roman" panose="02020603050405020304" pitchFamily="18" charset="0"/>
            </a:endParaRPr>
          </a:p>
          <a:p>
            <a:pPr algn="just"/>
            <a:r>
              <a:rPr lang="es-NI" sz="1800" dirty="0">
                <a:effectLst/>
                <a:latin typeface="Arial" panose="020B0604020202020204" pitchFamily="34" charset="0"/>
                <a:ea typeface="Times New Roman" panose="02020603050405020304" pitchFamily="18" charset="0"/>
              </a:rPr>
              <a:t>F1-Score = 2 * (Precisión * Recall) / (Precisión + Recall)</a:t>
            </a:r>
            <a:endParaRPr lang="es-NI" sz="1800" dirty="0">
              <a:effectLst/>
              <a:latin typeface="Times New Roman" panose="02020603050405020304" pitchFamily="18" charset="0"/>
              <a:ea typeface="Times New Roman" panose="02020603050405020304" pitchFamily="18" charset="0"/>
            </a:endParaRPr>
          </a:p>
          <a:p>
            <a:pPr algn="just"/>
            <a:r>
              <a:rPr lang="es-NI" sz="1800" dirty="0">
                <a:effectLst/>
                <a:latin typeface="Arial" panose="020B0604020202020204" pitchFamily="34" charset="0"/>
                <a:ea typeface="Times New Roman" panose="02020603050405020304" pitchFamily="18" charset="0"/>
              </a:rPr>
              <a:t>Con precisión y recall muy altos, el F1-score también es elevado, indicando un desempeño robusto y confiable del modelo.</a:t>
            </a:r>
            <a:endParaRPr lang="es-NI" sz="1800" dirty="0">
              <a:effectLst/>
              <a:latin typeface="Times New Roman" panose="02020603050405020304" pitchFamily="18" charset="0"/>
              <a:ea typeface="Times New Roman" panose="02020603050405020304" pitchFamily="18" charset="0"/>
            </a:endParaRPr>
          </a:p>
          <a:p>
            <a:pPr algn="just"/>
            <a:endParaRPr lang="es-NI" sz="1800" b="0" dirty="0">
              <a:effectLst/>
              <a:latin typeface="Times New Roman" panose="02020603050405020304" pitchFamily="18" charset="0"/>
              <a:ea typeface="Times New Roman" panose="02020603050405020304" pitchFamily="18" charset="0"/>
            </a:endParaRPr>
          </a:p>
          <a:p>
            <a:pPr algn="just"/>
            <a:endParaRPr lang="es-NI" sz="1800" dirty="0">
              <a:effectLst/>
              <a:latin typeface="Times New Roman" panose="02020603050405020304" pitchFamily="18" charset="0"/>
              <a:ea typeface="Times New Roman" panose="02020603050405020304" pitchFamily="18" charset="0"/>
            </a:endParaRPr>
          </a:p>
          <a:p>
            <a:pPr algn="just"/>
            <a:endParaRPr lang="es-NI" sz="1800" b="0" dirty="0">
              <a:effectLst/>
              <a:latin typeface="Times New Roman" panose="02020603050405020304" pitchFamily="18" charset="0"/>
              <a:ea typeface="Times New Roman" panose="02020603050405020304" pitchFamily="18" charset="0"/>
            </a:endParaRPr>
          </a:p>
        </p:txBody>
      </p:sp>
      <p:pic>
        <p:nvPicPr>
          <p:cNvPr id="7" name="Marcador de contenido 6">
            <a:extLst>
              <a:ext uri="{FF2B5EF4-FFF2-40B4-BE49-F238E27FC236}">
                <a16:creationId xmlns:a16="http://schemas.microsoft.com/office/drawing/2014/main" id="{F1DF791E-DD01-8950-81F8-49052EF9818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553" y="2378886"/>
            <a:ext cx="5770193" cy="23593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69533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57CF-58D0-2F0A-668F-87265D784419}"/>
              </a:ext>
            </a:extLst>
          </p:cNvPr>
          <p:cNvSpPr>
            <a:spLocks noGrp="1"/>
          </p:cNvSpPr>
          <p:nvPr>
            <p:ph type="title"/>
          </p:nvPr>
        </p:nvSpPr>
        <p:spPr/>
        <p:txBody>
          <a:bodyPr/>
          <a:lstStyle/>
          <a:p>
            <a:r>
              <a:rPr lang="es-MX" dirty="0"/>
              <a:t>Evaluación del Modelo</a:t>
            </a:r>
          </a:p>
        </p:txBody>
      </p:sp>
      <p:pic>
        <p:nvPicPr>
          <p:cNvPr id="6" name="Marcador de contenido 5">
            <a:extLst>
              <a:ext uri="{FF2B5EF4-FFF2-40B4-BE49-F238E27FC236}">
                <a16:creationId xmlns:a16="http://schemas.microsoft.com/office/drawing/2014/main" id="{F96E00A7-927C-0B96-9D11-3882C01726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2025" y="979052"/>
            <a:ext cx="6705679" cy="4664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Placeholder 3">
            <a:extLst>
              <a:ext uri="{FF2B5EF4-FFF2-40B4-BE49-F238E27FC236}">
                <a16:creationId xmlns:a16="http://schemas.microsoft.com/office/drawing/2014/main" id="{1EC34DF8-1B30-F40F-34F7-1B4A571C01E4}"/>
              </a:ext>
            </a:extLst>
          </p:cNvPr>
          <p:cNvSpPr>
            <a:spLocks noGrp="1"/>
          </p:cNvSpPr>
          <p:nvPr>
            <p:ph type="body" sz="half" idx="2"/>
          </p:nvPr>
        </p:nvSpPr>
        <p:spPr/>
        <p:txBody>
          <a:bodyPr/>
          <a:lstStyle/>
          <a:p>
            <a:pPr algn="just"/>
            <a:r>
              <a:rPr lang="es-NI" sz="1800" dirty="0">
                <a:effectLst/>
                <a:latin typeface="Arial" panose="020B0604020202020204" pitchFamily="34" charset="0"/>
                <a:ea typeface="Times New Roman" panose="02020603050405020304" pitchFamily="18" charset="0"/>
              </a:rPr>
              <a:t>Precisión del Modelo: El modelo desarrollado ha demostrado una alta precisión en la detección de neumonía, con una precisión de 0.98 y un recall de 1 para la clase de neumonía, y una precisión de 1 y un recall de 0.98 para la clase normal. Estos resultados indican que el modelo es altamente eficaz para distinguir entre las dos clases.</a:t>
            </a:r>
            <a:endParaRPr lang="es-NI" sz="1800" dirty="0">
              <a:effectLst/>
              <a:latin typeface="Times New Roman" panose="02020603050405020304" pitchFamily="18" charset="0"/>
              <a:ea typeface="Times New Roman" panose="02020603050405020304" pitchFamily="18" charset="0"/>
            </a:endParaRPr>
          </a:p>
          <a:p>
            <a:endParaRPr lang="es-MX" dirty="0"/>
          </a:p>
        </p:txBody>
      </p:sp>
    </p:spTree>
    <p:extLst>
      <p:ext uri="{BB962C8B-B14F-4D97-AF65-F5344CB8AC3E}">
        <p14:creationId xmlns:p14="http://schemas.microsoft.com/office/powerpoint/2010/main" val="3383833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588D2-B8B3-92C1-E773-BFDCF521F342}"/>
              </a:ext>
            </a:extLst>
          </p:cNvPr>
          <p:cNvSpPr>
            <a:spLocks noGrp="1"/>
          </p:cNvSpPr>
          <p:nvPr>
            <p:ph type="title"/>
          </p:nvPr>
        </p:nvSpPr>
        <p:spPr>
          <a:xfrm>
            <a:off x="2885967" y="475962"/>
            <a:ext cx="6844937" cy="697057"/>
          </a:xfrm>
        </p:spPr>
        <p:txBody>
          <a:bodyPr>
            <a:normAutofit fontScale="90000"/>
          </a:bodyPr>
          <a:lstStyle/>
          <a:p>
            <a:r>
              <a:rPr lang="es-MX" sz="2800" dirty="0"/>
              <a:t>Evaluación del Modelo:</a:t>
            </a:r>
            <a:br>
              <a:rPr lang="es-MX" sz="2800" dirty="0"/>
            </a:br>
            <a:r>
              <a:rPr lang="es-NI" sz="1800" b="1" dirty="0">
                <a:effectLst/>
                <a:latin typeface="Arial" panose="020B0604020202020204" pitchFamily="34" charset="0"/>
                <a:ea typeface="Times New Roman" panose="02020603050405020304" pitchFamily="18" charset="0"/>
              </a:rPr>
              <a:t>Interpretación de las Métricas Obtenidas</a:t>
            </a:r>
            <a:br>
              <a:rPr lang="es-NI" sz="1800" dirty="0">
                <a:effectLst/>
                <a:latin typeface="Times New Roman" panose="02020603050405020304" pitchFamily="18" charset="0"/>
                <a:ea typeface="Times New Roman" panose="02020603050405020304" pitchFamily="18" charset="0"/>
              </a:rPr>
            </a:br>
            <a:endParaRPr lang="es-NI" sz="4000" dirty="0"/>
          </a:p>
        </p:txBody>
      </p:sp>
      <p:pic>
        <p:nvPicPr>
          <p:cNvPr id="10" name="Marcador de contenido 9">
            <a:extLst>
              <a:ext uri="{FF2B5EF4-FFF2-40B4-BE49-F238E27FC236}">
                <a16:creationId xmlns:a16="http://schemas.microsoft.com/office/drawing/2014/main" id="{1675B971-5A52-5532-FAF3-0EC8F49AA10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3571" y="1084798"/>
            <a:ext cx="5181600" cy="54936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Marcador de contenido 11">
            <a:extLst>
              <a:ext uri="{FF2B5EF4-FFF2-40B4-BE49-F238E27FC236}">
                <a16:creationId xmlns:a16="http://schemas.microsoft.com/office/drawing/2014/main" id="{5FAC0B43-DF5C-7296-D01A-5BA2928F9A1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61889" y="1084798"/>
            <a:ext cx="5698837" cy="54936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99614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588D2-B8B3-92C1-E773-BFDCF521F342}"/>
              </a:ext>
            </a:extLst>
          </p:cNvPr>
          <p:cNvSpPr>
            <a:spLocks noGrp="1"/>
          </p:cNvSpPr>
          <p:nvPr>
            <p:ph type="title"/>
          </p:nvPr>
        </p:nvSpPr>
        <p:spPr>
          <a:xfrm>
            <a:off x="2885967" y="475962"/>
            <a:ext cx="6844937" cy="697057"/>
          </a:xfrm>
        </p:spPr>
        <p:txBody>
          <a:bodyPr>
            <a:normAutofit fontScale="90000"/>
          </a:bodyPr>
          <a:lstStyle/>
          <a:p>
            <a:r>
              <a:rPr lang="es-MX" sz="2800" dirty="0"/>
              <a:t>Evaluación del Modelo:</a:t>
            </a:r>
            <a:br>
              <a:rPr lang="es-MX" sz="2800" dirty="0"/>
            </a:br>
            <a:r>
              <a:rPr lang="es-NI" sz="1800" b="1" dirty="0">
                <a:effectLst/>
                <a:latin typeface="Arial" panose="020B0604020202020204" pitchFamily="34" charset="0"/>
                <a:ea typeface="Times New Roman" panose="02020603050405020304" pitchFamily="18" charset="0"/>
              </a:rPr>
              <a:t>Interpretación de las Métricas Obtenidas</a:t>
            </a:r>
            <a:br>
              <a:rPr lang="es-NI" sz="1800" dirty="0">
                <a:effectLst/>
                <a:latin typeface="Times New Roman" panose="02020603050405020304" pitchFamily="18" charset="0"/>
                <a:ea typeface="Times New Roman" panose="02020603050405020304" pitchFamily="18" charset="0"/>
              </a:rPr>
            </a:br>
            <a:endParaRPr lang="es-NI" sz="4000" dirty="0"/>
          </a:p>
        </p:txBody>
      </p:sp>
      <p:pic>
        <p:nvPicPr>
          <p:cNvPr id="8" name="Marcador de contenido 7">
            <a:extLst>
              <a:ext uri="{FF2B5EF4-FFF2-40B4-BE49-F238E27FC236}">
                <a16:creationId xmlns:a16="http://schemas.microsoft.com/office/drawing/2014/main" id="{FA260547-4FDE-FB00-8C60-73B82959274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32256" y="998600"/>
            <a:ext cx="3790909" cy="53253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Marcador de contenido 10">
            <a:extLst>
              <a:ext uri="{FF2B5EF4-FFF2-40B4-BE49-F238E27FC236}">
                <a16:creationId xmlns:a16="http://schemas.microsoft.com/office/drawing/2014/main" id="{ADA7C593-0738-809A-FA43-684950B1BEF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37611" y="1043403"/>
            <a:ext cx="3194960" cy="52357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75273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F7878A-BFA8-A6E4-CB20-77BC5E77D26F}"/>
              </a:ext>
            </a:extLst>
          </p:cNvPr>
          <p:cNvSpPr>
            <a:spLocks noGrp="1"/>
          </p:cNvSpPr>
          <p:nvPr>
            <p:ph type="title"/>
          </p:nvPr>
        </p:nvSpPr>
        <p:spPr/>
        <p:txBody>
          <a:bodyPr/>
          <a:lstStyle/>
          <a:p>
            <a:r>
              <a:rPr lang="es-NI" dirty="0"/>
              <a:t>Sugerencias</a:t>
            </a:r>
          </a:p>
        </p:txBody>
      </p:sp>
      <p:sp>
        <p:nvSpPr>
          <p:cNvPr id="3" name="Marcador de contenido 2">
            <a:extLst>
              <a:ext uri="{FF2B5EF4-FFF2-40B4-BE49-F238E27FC236}">
                <a16:creationId xmlns:a16="http://schemas.microsoft.com/office/drawing/2014/main" id="{815CBC71-937C-92AF-6D16-EDCEDD5BFF60}"/>
              </a:ext>
            </a:extLst>
          </p:cNvPr>
          <p:cNvSpPr>
            <a:spLocks noGrp="1"/>
          </p:cNvSpPr>
          <p:nvPr>
            <p:ph sz="half" idx="1"/>
          </p:nvPr>
        </p:nvSpPr>
        <p:spPr>
          <a:xfrm>
            <a:off x="912223" y="3429000"/>
            <a:ext cx="5144589" cy="3418754"/>
          </a:xfrm>
        </p:spPr>
        <p:txBody>
          <a:bodyPr>
            <a:normAutofit fontScale="92500" lnSpcReduction="20000"/>
          </a:bodyPr>
          <a:lstStyle/>
          <a:p>
            <a:pPr algn="just"/>
            <a:r>
              <a:rPr lang="es-NI" sz="2000" dirty="0"/>
              <a:t>La incorporación de IA discriminativa en investigaciones en Nicaragua, bajo la nueva estrategia nacional de educación, debe estar centrada en la resolución de problemas locales, el desarrollo de capacidades tecnológicas y educativas, y el respeto por los principios éticos, con un enfoque hacia la innovación y sostenibilidad. Esto permitirá que el país avance hacia una transformación digital inclusiva y equitativa.</a:t>
            </a:r>
          </a:p>
        </p:txBody>
      </p:sp>
      <p:sp>
        <p:nvSpPr>
          <p:cNvPr id="4" name="Marcador de contenido 3">
            <a:extLst>
              <a:ext uri="{FF2B5EF4-FFF2-40B4-BE49-F238E27FC236}">
                <a16:creationId xmlns:a16="http://schemas.microsoft.com/office/drawing/2014/main" id="{C9DB7329-816D-4A94-802C-D2722D1ADDFF}"/>
              </a:ext>
            </a:extLst>
          </p:cNvPr>
          <p:cNvSpPr>
            <a:spLocks noGrp="1"/>
          </p:cNvSpPr>
          <p:nvPr>
            <p:ph sz="half" idx="2"/>
          </p:nvPr>
        </p:nvSpPr>
        <p:spPr>
          <a:xfrm>
            <a:off x="6273736" y="1691121"/>
            <a:ext cx="5181600" cy="4351338"/>
          </a:xfrm>
        </p:spPr>
        <p:txBody>
          <a:bodyPr vert="horz" lIns="91440" tIns="45720" rIns="91440" bIns="45720" rtlCol="0">
            <a:normAutofit fontScale="92500" lnSpcReduction="20000"/>
          </a:bodyPr>
          <a:lstStyle/>
          <a:p>
            <a:pPr algn="just"/>
            <a:r>
              <a:rPr lang="es-NI" sz="1400" b="1" dirty="0"/>
              <a:t>Investigaciones que impulsen la economía digital</a:t>
            </a:r>
            <a:r>
              <a:rPr lang="es-NI" sz="1400" dirty="0"/>
              <a:t>: Usar IA discriminativa para analizar datos de sectores estratégicos en Nicaragua, como agricultura, salud o educación, y generar conocimientos que contribuyan al crecimiento de una economía digital en el país.</a:t>
            </a:r>
          </a:p>
          <a:p>
            <a:pPr algn="just"/>
            <a:r>
              <a:rPr lang="es-NI" sz="1500" b="1" dirty="0"/>
              <a:t>Ajustar modelos a problemas locales</a:t>
            </a:r>
            <a:r>
              <a:rPr lang="es-NI" sz="1500" dirty="0"/>
              <a:t>: Al aplicar IA discriminativa en investigaciones, es fundamental que los modelos y soluciones se ajusten a las necesidades locales. Por ejemplo, se podrían desarrollar modelos para mejorar el diagnóstico de enfermedades comunes en Nicaragua o analizar problemas socioeconómicos específicos</a:t>
            </a:r>
          </a:p>
          <a:p>
            <a:pPr algn="just"/>
            <a:r>
              <a:rPr lang="es-NI" sz="1400" b="1" dirty="0"/>
              <a:t>Soluciones sostenibles con IA</a:t>
            </a:r>
            <a:r>
              <a:rPr lang="es-NI" sz="1400" dirty="0"/>
              <a:t>: impulsar investigaciones que utilicen IA discriminativa para resolver problemas ambientales y de sostenibilidad, como el monitoreo de recursos naturales o la gestión de desastres.</a:t>
            </a:r>
          </a:p>
          <a:p>
            <a:pPr algn="just"/>
            <a:r>
              <a:rPr lang="es-NI" sz="1400" b="1" dirty="0"/>
              <a:t>Capacitación en IA discriminativa</a:t>
            </a:r>
            <a:r>
              <a:rPr lang="es-NI" sz="1400" dirty="0"/>
              <a:t>: incorporar programas que capaciten a estudiantes y profesionales en el uso de IA discriminativa. Esto incluiría cursos y talleres sobre la creación de modelos supervisados, su entrenamiento y validación, y cómo usar herramientas como redes neuronales.</a:t>
            </a:r>
          </a:p>
          <a:p>
            <a:pPr algn="just"/>
            <a:r>
              <a:rPr lang="es-NI" sz="1400" b="1" dirty="0"/>
              <a:t>Desarrollo de habilidades investigativas</a:t>
            </a:r>
            <a:r>
              <a:rPr lang="es-NI" sz="1400" dirty="0"/>
              <a:t>: Fomentar que los estudiantes y profesores aprendan a aplicar IA discriminativa en investigaciones académicas y científicas puede generar nuevo conocimiento relevante para el país.</a:t>
            </a:r>
          </a:p>
          <a:p>
            <a:pPr algn="just"/>
            <a:endParaRPr lang="es-NI" sz="2000" dirty="0"/>
          </a:p>
        </p:txBody>
      </p:sp>
    </p:spTree>
    <p:extLst>
      <p:ext uri="{BB962C8B-B14F-4D97-AF65-F5344CB8AC3E}">
        <p14:creationId xmlns:p14="http://schemas.microsoft.com/office/powerpoint/2010/main" val="3618729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2ADAFA-1724-00A1-954A-6A80B1AAB28B}"/>
              </a:ext>
            </a:extLst>
          </p:cNvPr>
          <p:cNvSpPr>
            <a:spLocks noGrp="1"/>
          </p:cNvSpPr>
          <p:nvPr>
            <p:ph type="title"/>
          </p:nvPr>
        </p:nvSpPr>
        <p:spPr>
          <a:xfrm>
            <a:off x="640261" y="1897351"/>
            <a:ext cx="11064059" cy="951345"/>
          </a:xfrm>
        </p:spPr>
        <p:txBody>
          <a:bodyPr>
            <a:normAutofit fontScale="90000"/>
          </a:bodyPr>
          <a:lstStyle/>
          <a:p>
            <a:pPr algn="ctr"/>
            <a:r>
              <a:rPr lang="es-NI" sz="3100" dirty="0">
                <a:latin typeface="Arial" panose="020B0604020202020204" pitchFamily="34" charset="0"/>
                <a:cs typeface="Arial" panose="020B0604020202020204" pitchFamily="34" charset="0"/>
              </a:rPr>
              <a:t>Referencias</a:t>
            </a:r>
            <a:br>
              <a:rPr lang="es-NI" sz="3100" dirty="0">
                <a:latin typeface="Arial" panose="020B0604020202020204" pitchFamily="34" charset="0"/>
                <a:cs typeface="Arial" panose="020B0604020202020204" pitchFamily="34" charset="0"/>
              </a:rPr>
            </a:br>
            <a:br>
              <a:rPr lang="es-NI" sz="2800" dirty="0">
                <a:latin typeface="Arial" panose="020B0604020202020204" pitchFamily="34" charset="0"/>
                <a:cs typeface="Arial" panose="020B0604020202020204" pitchFamily="34" charset="0"/>
              </a:rPr>
            </a:br>
            <a:br>
              <a:rPr lang="es-NI" sz="2800" dirty="0">
                <a:latin typeface="Arial" panose="020B0604020202020204" pitchFamily="34" charset="0"/>
                <a:cs typeface="Arial" panose="020B0604020202020204" pitchFamily="34" charset="0"/>
              </a:rPr>
            </a:br>
            <a:endParaRPr lang="es-NI" sz="2800"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12DEAF76-81BD-6638-7997-1B62A72D7889}"/>
              </a:ext>
            </a:extLst>
          </p:cNvPr>
          <p:cNvSpPr txBox="1"/>
          <p:nvPr/>
        </p:nvSpPr>
        <p:spPr>
          <a:xfrm>
            <a:off x="420253" y="1785696"/>
            <a:ext cx="11064059" cy="982320"/>
          </a:xfrm>
          <a:prstGeom prst="rect">
            <a:avLst/>
          </a:prstGeom>
          <a:noFill/>
        </p:spPr>
        <p:txBody>
          <a:bodyPr wrap="square">
            <a:spAutoFit/>
          </a:bodyPr>
          <a:lstStyle/>
          <a:p>
            <a:pPr marL="742950" lvl="1" indent="-285750">
              <a:buFont typeface="+mj-lt"/>
              <a:buAutoNum type="arabicPeriod"/>
            </a:pPr>
            <a:r>
              <a:rPr lang="es-NI" sz="1200" b="1" dirty="0">
                <a:effectLst/>
                <a:latin typeface="Arial" panose="020B0604020202020204" pitchFamily="34" charset="0"/>
                <a:ea typeface="Times New Roman" panose="02020603050405020304" pitchFamily="18" charset="0"/>
              </a:rPr>
              <a:t>Estudios y Artículos sobre Modelos de Aprendizaje Profundo:</a:t>
            </a:r>
            <a:endParaRPr lang="es-NI" sz="1200" dirty="0">
              <a:effectLst/>
              <a:latin typeface="Times New Roman" panose="02020603050405020304" pitchFamily="18" charset="0"/>
              <a:ea typeface="Times New Roman" panose="02020603050405020304" pitchFamily="18" charset="0"/>
            </a:endParaRPr>
          </a:p>
          <a:p>
            <a:r>
              <a:rPr lang="es-NI" sz="1200" dirty="0">
                <a:effectLst/>
                <a:latin typeface="Times New Roman" panose="02020603050405020304" pitchFamily="18" charset="0"/>
                <a:ea typeface="Times New Roman" panose="02020603050405020304" pitchFamily="18" charset="0"/>
              </a:rPr>
              <a:t> </a:t>
            </a:r>
          </a:p>
          <a:p>
            <a:pPr marL="450215" indent="-450215">
              <a:lnSpc>
                <a:spcPct val="150000"/>
              </a:lnSpc>
            </a:pPr>
            <a:r>
              <a:rPr lang="en-US" sz="1200" dirty="0">
                <a:effectLst/>
                <a:latin typeface="Arial" panose="020B0604020202020204" pitchFamily="34" charset="0"/>
                <a:ea typeface="Times New Roman" panose="02020603050405020304" pitchFamily="18" charset="0"/>
              </a:rPr>
              <a:t>He, K., Zhang, X., Ren, S., &amp; Sun, J. (2016). Deep residual learning for image recognition. Proceedings of the IEEE Conference on Computer Vision and Pattern Recognition (CVPR), 770-778. [https://</a:t>
            </a:r>
            <a:r>
              <a:rPr lang="en-US" sz="1200" dirty="0" err="1">
                <a:effectLst/>
                <a:latin typeface="Arial" panose="020B0604020202020204" pitchFamily="34" charset="0"/>
                <a:ea typeface="Times New Roman" panose="02020603050405020304" pitchFamily="18" charset="0"/>
              </a:rPr>
              <a:t>doi.org</a:t>
            </a:r>
            <a:r>
              <a:rPr lang="en-US" sz="1200" dirty="0">
                <a:effectLst/>
                <a:latin typeface="Arial" panose="020B0604020202020204" pitchFamily="34" charset="0"/>
                <a:ea typeface="Times New Roman" panose="02020603050405020304" pitchFamily="18" charset="0"/>
              </a:rPr>
              <a:t>/10.1109/CVPR.2016.90](</a:t>
            </a:r>
            <a:r>
              <a:rPr lang="en-US" sz="1200" u="none" strike="noStrike" dirty="0">
                <a:effectLst/>
                <a:latin typeface="Arial" panose="020B0604020202020204" pitchFamily="34" charset="0"/>
                <a:ea typeface="Times New Roman" panose="02020603050405020304" pitchFamily="18" charset="0"/>
                <a:hlinkClick r:id="rId2"/>
              </a:rPr>
              <a:t>https://doi.org/10.1109/CVPR.2016.90</a:t>
            </a:r>
            <a:r>
              <a:rPr lang="en-US" sz="1200" dirty="0">
                <a:effectLst/>
                <a:latin typeface="Arial" panose="020B0604020202020204" pitchFamily="34" charset="0"/>
                <a:ea typeface="Times New Roman" panose="02020603050405020304" pitchFamily="18" charset="0"/>
              </a:rPr>
              <a:t>)</a:t>
            </a:r>
            <a:endParaRPr lang="es-NI" sz="1200" dirty="0">
              <a:effectLst/>
              <a:latin typeface="Times New Roman" panose="02020603050405020304" pitchFamily="18" charset="0"/>
              <a:ea typeface="Times New Roman" panose="02020603050405020304" pitchFamily="18" charset="0"/>
            </a:endParaRPr>
          </a:p>
        </p:txBody>
      </p:sp>
      <p:sp>
        <p:nvSpPr>
          <p:cNvPr id="9" name="CuadroTexto 8">
            <a:extLst>
              <a:ext uri="{FF2B5EF4-FFF2-40B4-BE49-F238E27FC236}">
                <a16:creationId xmlns:a16="http://schemas.microsoft.com/office/drawing/2014/main" id="{3CCAA733-8CFE-45BC-39A7-7C0A3BDA2675}"/>
              </a:ext>
            </a:extLst>
          </p:cNvPr>
          <p:cNvSpPr txBox="1"/>
          <p:nvPr/>
        </p:nvSpPr>
        <p:spPr>
          <a:xfrm>
            <a:off x="420253" y="2879671"/>
            <a:ext cx="10404764" cy="1813317"/>
          </a:xfrm>
          <a:prstGeom prst="rect">
            <a:avLst/>
          </a:prstGeom>
          <a:noFill/>
        </p:spPr>
        <p:txBody>
          <a:bodyPr wrap="square">
            <a:spAutoFit/>
          </a:bodyPr>
          <a:lstStyle/>
          <a:p>
            <a:pPr lvl="1"/>
            <a:r>
              <a:rPr lang="es-NI" sz="1200" b="1" dirty="0">
                <a:effectLst/>
                <a:latin typeface="Arial" panose="020B0604020202020204" pitchFamily="34" charset="0"/>
                <a:ea typeface="Times New Roman" panose="02020603050405020304" pitchFamily="18" charset="0"/>
              </a:rPr>
              <a:t>2.  Recursos de Datos y Conjuntos de Datos:</a:t>
            </a:r>
            <a:endParaRPr lang="es-NI" sz="1200" dirty="0">
              <a:effectLst/>
              <a:latin typeface="Times New Roman" panose="02020603050405020304" pitchFamily="18" charset="0"/>
              <a:ea typeface="Times New Roman" panose="02020603050405020304" pitchFamily="18" charset="0"/>
            </a:endParaRPr>
          </a:p>
          <a:p>
            <a:pPr marL="457200"/>
            <a:r>
              <a:rPr lang="es-NI" sz="1200" b="1" dirty="0">
                <a:effectLst/>
                <a:latin typeface="Arial" panose="020B0604020202020204" pitchFamily="34" charset="0"/>
                <a:ea typeface="Times New Roman" panose="02020603050405020304" pitchFamily="18" charset="0"/>
              </a:rPr>
              <a:t> </a:t>
            </a:r>
            <a:endParaRPr lang="es-NI" sz="1200" dirty="0">
              <a:effectLst/>
              <a:latin typeface="Times New Roman" panose="02020603050405020304" pitchFamily="18" charset="0"/>
              <a:ea typeface="Times New Roman" panose="02020603050405020304" pitchFamily="18" charset="0"/>
            </a:endParaRPr>
          </a:p>
          <a:p>
            <a:pPr marL="450215" indent="-450215">
              <a:lnSpc>
                <a:spcPct val="150000"/>
              </a:lnSpc>
            </a:pPr>
            <a:r>
              <a:rPr lang="en-US" sz="1200" dirty="0">
                <a:effectLst/>
                <a:latin typeface="Arial" panose="020B0604020202020204" pitchFamily="34" charset="0"/>
                <a:ea typeface="Times New Roman" panose="02020603050405020304" pitchFamily="18" charset="0"/>
              </a:rPr>
              <a:t>Wang, X., Yang, L., Li, Y., &amp; Zhang, X. (2017). ChestX-ray14: A large chest radiograph dataset with 14 disease labels. Proceedings of the IEEE Conference on Computer Vision and Pattern Recognition (CVPR). [https://</a:t>
            </a:r>
            <a:r>
              <a:rPr lang="en-US" sz="1200" dirty="0" err="1">
                <a:effectLst/>
                <a:latin typeface="Arial" panose="020B0604020202020204" pitchFamily="34" charset="0"/>
                <a:ea typeface="Times New Roman" panose="02020603050405020304" pitchFamily="18" charset="0"/>
              </a:rPr>
              <a:t>arxiv.org</a:t>
            </a:r>
            <a:r>
              <a:rPr lang="en-US" sz="1200" dirty="0">
                <a:effectLst/>
                <a:latin typeface="Arial" panose="020B0604020202020204" pitchFamily="34" charset="0"/>
                <a:ea typeface="Times New Roman" panose="02020603050405020304" pitchFamily="18" charset="0"/>
              </a:rPr>
              <a:t>/abs/1705.02315](</a:t>
            </a:r>
            <a:r>
              <a:rPr lang="en-US" sz="1200" u="none" strike="noStrike" dirty="0">
                <a:effectLst/>
                <a:latin typeface="Arial" panose="020B0604020202020204" pitchFamily="34" charset="0"/>
                <a:ea typeface="Times New Roman" panose="02020603050405020304" pitchFamily="18" charset="0"/>
                <a:hlinkClick r:id="rId3"/>
              </a:rPr>
              <a:t>https://arxiv.org/abs/1705.02315</a:t>
            </a:r>
            <a:r>
              <a:rPr lang="en-US" sz="1200" dirty="0">
                <a:effectLst/>
                <a:latin typeface="Arial" panose="020B0604020202020204" pitchFamily="34" charset="0"/>
                <a:ea typeface="Times New Roman" panose="02020603050405020304" pitchFamily="18" charset="0"/>
              </a:rPr>
              <a:t>)</a:t>
            </a:r>
            <a:endParaRPr lang="es-NI" sz="1200" dirty="0">
              <a:effectLst/>
              <a:latin typeface="Times New Roman" panose="02020603050405020304" pitchFamily="18" charset="0"/>
              <a:ea typeface="Times New Roman" panose="02020603050405020304" pitchFamily="18" charset="0"/>
            </a:endParaRPr>
          </a:p>
          <a:p>
            <a:pPr marL="450215" indent="-450215">
              <a:lnSpc>
                <a:spcPct val="150000"/>
              </a:lnSpc>
            </a:pPr>
            <a:r>
              <a:rPr lang="en-US" sz="1200" dirty="0">
                <a:effectLst/>
                <a:latin typeface="Arial" panose="020B0604020202020204" pitchFamily="34" charset="0"/>
                <a:ea typeface="Times New Roman" panose="02020603050405020304" pitchFamily="18" charset="0"/>
              </a:rPr>
              <a:t> </a:t>
            </a:r>
            <a:endParaRPr lang="es-NI" sz="1200" dirty="0">
              <a:effectLst/>
              <a:latin typeface="Times New Roman" panose="02020603050405020304" pitchFamily="18" charset="0"/>
              <a:ea typeface="Times New Roman" panose="02020603050405020304" pitchFamily="18" charset="0"/>
            </a:endParaRPr>
          </a:p>
          <a:p>
            <a:pPr marL="450215" indent="-450215">
              <a:lnSpc>
                <a:spcPct val="150000"/>
              </a:lnSpc>
            </a:pPr>
            <a:r>
              <a:rPr lang="en-US" sz="1200" dirty="0">
                <a:effectLst/>
                <a:latin typeface="Arial" panose="020B0604020202020204" pitchFamily="34" charset="0"/>
                <a:ea typeface="Times New Roman" panose="02020603050405020304" pitchFamily="18" charset="0"/>
              </a:rPr>
              <a:t>Vivek Chowdhury (2023). </a:t>
            </a:r>
            <a:r>
              <a:rPr lang="en-US" sz="1200" i="1" dirty="0">
                <a:effectLst/>
                <a:latin typeface="Arial" panose="020B0604020202020204" pitchFamily="34" charset="0"/>
                <a:ea typeface="Times New Roman" panose="02020603050405020304" pitchFamily="18" charset="0"/>
              </a:rPr>
              <a:t>Beginner Chest X-ray Image Classification</a:t>
            </a:r>
            <a:r>
              <a:rPr lang="en-US" sz="1200" dirty="0">
                <a:effectLst/>
                <a:latin typeface="Arial" panose="020B0604020202020204" pitchFamily="34" charset="0"/>
                <a:ea typeface="Times New Roman" panose="02020603050405020304" pitchFamily="18" charset="0"/>
              </a:rPr>
              <a:t>. </a:t>
            </a:r>
            <a:r>
              <a:rPr lang="es-NI" sz="1200" dirty="0">
                <a:effectLst/>
                <a:latin typeface="Arial" panose="020B0604020202020204" pitchFamily="34" charset="0"/>
                <a:ea typeface="Times New Roman" panose="02020603050405020304" pitchFamily="18" charset="0"/>
              </a:rPr>
              <a:t>Kaggle. </a:t>
            </a:r>
            <a:r>
              <a:rPr lang="es-NI" sz="1200" u="none" strike="noStrike" dirty="0">
                <a:effectLst/>
                <a:latin typeface="Arial" panose="020B0604020202020204" pitchFamily="34" charset="0"/>
                <a:ea typeface="Times New Roman" panose="02020603050405020304" pitchFamily="18" charset="0"/>
                <a:hlinkClick r:id="rId4"/>
              </a:rPr>
              <a:t>https://www.kaggle.com/datasets/vivek468/beginner-chest-xray-image-classification</a:t>
            </a:r>
            <a:r>
              <a:rPr lang="es-NI" sz="1200" dirty="0">
                <a:effectLst/>
                <a:latin typeface="Arial" panose="020B0604020202020204" pitchFamily="34" charset="0"/>
                <a:ea typeface="Times New Roman" panose="02020603050405020304" pitchFamily="18" charset="0"/>
              </a:rPr>
              <a:t> (Accedido el [10 de febrero 2024]).</a:t>
            </a:r>
            <a:endParaRPr lang="es-NI" sz="1200" dirty="0">
              <a:effectLst/>
              <a:latin typeface="Times New Roman" panose="02020603050405020304" pitchFamily="18" charset="0"/>
              <a:ea typeface="Times New Roman" panose="02020603050405020304" pitchFamily="18" charset="0"/>
            </a:endParaRPr>
          </a:p>
        </p:txBody>
      </p:sp>
      <p:sp>
        <p:nvSpPr>
          <p:cNvPr id="11" name="CuadroTexto 10">
            <a:extLst>
              <a:ext uri="{FF2B5EF4-FFF2-40B4-BE49-F238E27FC236}">
                <a16:creationId xmlns:a16="http://schemas.microsoft.com/office/drawing/2014/main" id="{6B4DD6F1-65AF-08E7-46D1-38375826EE8F}"/>
              </a:ext>
            </a:extLst>
          </p:cNvPr>
          <p:cNvSpPr txBox="1"/>
          <p:nvPr/>
        </p:nvSpPr>
        <p:spPr>
          <a:xfrm>
            <a:off x="420252" y="4804643"/>
            <a:ext cx="9019311" cy="705321"/>
          </a:xfrm>
          <a:prstGeom prst="rect">
            <a:avLst/>
          </a:prstGeom>
          <a:noFill/>
        </p:spPr>
        <p:txBody>
          <a:bodyPr wrap="square">
            <a:spAutoFit/>
          </a:bodyPr>
          <a:lstStyle/>
          <a:p>
            <a:pPr lvl="1"/>
            <a:r>
              <a:rPr lang="es-NI" sz="1200" b="1" dirty="0">
                <a:effectLst/>
                <a:latin typeface="Arial" panose="020B0604020202020204" pitchFamily="34" charset="0"/>
                <a:ea typeface="Times New Roman" panose="02020603050405020304" pitchFamily="18" charset="0"/>
              </a:rPr>
              <a:t>3. Métodos de Evaluación de Modelos:</a:t>
            </a:r>
            <a:endParaRPr lang="es-NI" sz="1200" dirty="0">
              <a:effectLst/>
              <a:latin typeface="Times New Roman" panose="02020603050405020304" pitchFamily="18" charset="0"/>
              <a:ea typeface="Times New Roman" panose="02020603050405020304" pitchFamily="18" charset="0"/>
            </a:endParaRPr>
          </a:p>
          <a:p>
            <a:r>
              <a:rPr lang="es-NI" sz="1200" dirty="0">
                <a:effectLst/>
                <a:latin typeface="Times New Roman" panose="02020603050405020304" pitchFamily="18" charset="0"/>
                <a:ea typeface="Times New Roman" panose="02020603050405020304" pitchFamily="18" charset="0"/>
              </a:rPr>
              <a:t> </a:t>
            </a:r>
          </a:p>
          <a:p>
            <a:pPr marL="450215" indent="-450215">
              <a:lnSpc>
                <a:spcPct val="150000"/>
              </a:lnSpc>
            </a:pPr>
            <a:r>
              <a:rPr lang="en-US" sz="1200" dirty="0">
                <a:effectLst/>
                <a:latin typeface="Arial" panose="020B0604020202020204" pitchFamily="34" charset="0"/>
                <a:ea typeface="Times New Roman" panose="02020603050405020304" pitchFamily="18" charset="0"/>
              </a:rPr>
              <a:t>Scikit-learn developers. (2024). Scikit-learn: Machine Learning in Python. [https://scikit-</a:t>
            </a:r>
            <a:r>
              <a:rPr lang="en-US" sz="1200" dirty="0" err="1">
                <a:effectLst/>
                <a:latin typeface="Arial" panose="020B0604020202020204" pitchFamily="34" charset="0"/>
                <a:ea typeface="Times New Roman" panose="02020603050405020304" pitchFamily="18" charset="0"/>
              </a:rPr>
              <a:t>learn.org</a:t>
            </a:r>
            <a:r>
              <a:rPr lang="en-US" sz="1200" dirty="0">
                <a:effectLst/>
                <a:latin typeface="Arial" panose="020B0604020202020204" pitchFamily="34" charset="0"/>
                <a:ea typeface="Times New Roman" panose="02020603050405020304" pitchFamily="18" charset="0"/>
              </a:rPr>
              <a:t>](</a:t>
            </a:r>
            <a:r>
              <a:rPr lang="en-US" sz="1200" u="sng" dirty="0">
                <a:solidFill>
                  <a:srgbClr val="0563C1"/>
                </a:solidFill>
                <a:effectLst/>
                <a:latin typeface="Arial" panose="020B0604020202020204" pitchFamily="34" charset="0"/>
                <a:ea typeface="Times New Roman" panose="02020603050405020304" pitchFamily="18" charset="0"/>
                <a:hlinkClick r:id="rId5"/>
              </a:rPr>
              <a:t>https://scikit-learn.org</a:t>
            </a:r>
            <a:r>
              <a:rPr lang="en-US" sz="1200" dirty="0">
                <a:effectLst/>
                <a:latin typeface="Arial" panose="020B0604020202020204" pitchFamily="34" charset="0"/>
                <a:ea typeface="Times New Roman" panose="02020603050405020304" pitchFamily="18" charset="0"/>
              </a:rPr>
              <a:t>)</a:t>
            </a:r>
            <a:endParaRPr lang="es-NI" sz="1200" dirty="0">
              <a:effectLst/>
              <a:latin typeface="Times New Roman" panose="02020603050405020304" pitchFamily="18" charset="0"/>
              <a:ea typeface="Times New Roman" panose="02020603050405020304" pitchFamily="18" charset="0"/>
            </a:endParaRPr>
          </a:p>
        </p:txBody>
      </p:sp>
      <p:sp>
        <p:nvSpPr>
          <p:cNvPr id="15" name="CuadroTexto 14">
            <a:extLst>
              <a:ext uri="{FF2B5EF4-FFF2-40B4-BE49-F238E27FC236}">
                <a16:creationId xmlns:a16="http://schemas.microsoft.com/office/drawing/2014/main" id="{7D462320-AC54-74AA-F713-9A7EE166A22E}"/>
              </a:ext>
            </a:extLst>
          </p:cNvPr>
          <p:cNvSpPr txBox="1"/>
          <p:nvPr/>
        </p:nvSpPr>
        <p:spPr>
          <a:xfrm>
            <a:off x="3865508" y="5897480"/>
            <a:ext cx="3865328" cy="369332"/>
          </a:xfrm>
          <a:prstGeom prst="rect">
            <a:avLst/>
          </a:prstGeom>
          <a:noFill/>
        </p:spPr>
        <p:txBody>
          <a:bodyPr wrap="square">
            <a:spAutoFit/>
          </a:bodyPr>
          <a:lstStyle/>
          <a:p>
            <a:r>
              <a:rPr lang="es-NI" dirty="0"/>
              <a:t>https://colab.research.google.com/</a:t>
            </a:r>
          </a:p>
        </p:txBody>
      </p:sp>
    </p:spTree>
    <p:extLst>
      <p:ext uri="{BB962C8B-B14F-4D97-AF65-F5344CB8AC3E}">
        <p14:creationId xmlns:p14="http://schemas.microsoft.com/office/powerpoint/2010/main" val="1298028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E40F603-24A1-B7B3-473E-6DE3A233BC8E}"/>
              </a:ext>
            </a:extLst>
          </p:cNvPr>
          <p:cNvSpPr>
            <a:spLocks noGrp="1"/>
          </p:cNvSpPr>
          <p:nvPr>
            <p:ph idx="1"/>
          </p:nvPr>
        </p:nvSpPr>
        <p:spPr/>
        <p:txBody>
          <a:bodyPr>
            <a:normAutofit lnSpcReduction="10000"/>
          </a:bodyPr>
          <a:lstStyle/>
          <a:p>
            <a:r>
              <a:rPr lang="es-MX" dirty="0"/>
              <a:t>Marlon Peralta</a:t>
            </a:r>
          </a:p>
        </p:txBody>
      </p:sp>
      <p:sp>
        <p:nvSpPr>
          <p:cNvPr id="9" name="Content Placeholder 8">
            <a:extLst>
              <a:ext uri="{FF2B5EF4-FFF2-40B4-BE49-F238E27FC236}">
                <a16:creationId xmlns:a16="http://schemas.microsoft.com/office/drawing/2014/main" id="{F9DB9175-52DA-DA85-0522-8908CBFE5BFE}"/>
              </a:ext>
            </a:extLst>
          </p:cNvPr>
          <p:cNvSpPr>
            <a:spLocks noGrp="1"/>
          </p:cNvSpPr>
          <p:nvPr>
            <p:ph idx="10"/>
          </p:nvPr>
        </p:nvSpPr>
        <p:spPr/>
        <p:txBody>
          <a:bodyPr>
            <a:normAutofit lnSpcReduction="10000"/>
          </a:bodyPr>
          <a:lstStyle/>
          <a:p>
            <a:r>
              <a:rPr lang="es-MX" dirty="0"/>
              <a:t>direccion.sitici@uraccan.edu.ni</a:t>
            </a:r>
          </a:p>
        </p:txBody>
      </p:sp>
      <p:pic>
        <p:nvPicPr>
          <p:cNvPr id="4" name="Imagen 3">
            <a:extLst>
              <a:ext uri="{FF2B5EF4-FFF2-40B4-BE49-F238E27FC236}">
                <a16:creationId xmlns:a16="http://schemas.microsoft.com/office/drawing/2014/main" id="{B0B15C73-E1D6-CC54-6CD5-93163C685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0165" y="3502891"/>
            <a:ext cx="2075874" cy="2075874"/>
          </a:xfrm>
          <a:prstGeom prst="ellipse">
            <a:avLst/>
          </a:prstGeom>
          <a:ln>
            <a:noFill/>
          </a:ln>
          <a:effectLst>
            <a:softEdge rad="112500"/>
          </a:effectLst>
        </p:spPr>
      </p:pic>
    </p:spTree>
    <p:extLst>
      <p:ext uri="{BB962C8B-B14F-4D97-AF65-F5344CB8AC3E}">
        <p14:creationId xmlns:p14="http://schemas.microsoft.com/office/powerpoint/2010/main" val="1861235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5971D5-2467-686C-7C71-4AE6516FD276}"/>
              </a:ext>
            </a:extLst>
          </p:cNvPr>
          <p:cNvSpPr>
            <a:spLocks noGrp="1"/>
          </p:cNvSpPr>
          <p:nvPr>
            <p:ph type="title"/>
          </p:nvPr>
        </p:nvSpPr>
        <p:spPr>
          <a:xfrm>
            <a:off x="2333897" y="1044886"/>
            <a:ext cx="8844386" cy="860461"/>
          </a:xfrm>
        </p:spPr>
        <p:txBody>
          <a:bodyPr>
            <a:normAutofit/>
          </a:bodyPr>
          <a:lstStyle/>
          <a:p>
            <a:r>
              <a:rPr lang="es-MX" sz="3600" dirty="0">
                <a:latin typeface="Arial" panose="020B0604020202020204" pitchFamily="34" charset="0"/>
                <a:cs typeface="Arial" panose="020B0604020202020204" pitchFamily="34" charset="0"/>
              </a:rPr>
              <a:t>Marlon Antonio Peralta Mendoza</a:t>
            </a:r>
          </a:p>
        </p:txBody>
      </p:sp>
      <p:sp>
        <p:nvSpPr>
          <p:cNvPr id="6" name="Content Placeholder 5">
            <a:extLst>
              <a:ext uri="{FF2B5EF4-FFF2-40B4-BE49-F238E27FC236}">
                <a16:creationId xmlns:a16="http://schemas.microsoft.com/office/drawing/2014/main" id="{ED5234A4-D1C1-876E-415A-FCBA0F03CF57}"/>
              </a:ext>
            </a:extLst>
          </p:cNvPr>
          <p:cNvSpPr>
            <a:spLocks noGrp="1"/>
          </p:cNvSpPr>
          <p:nvPr>
            <p:ph sz="half" idx="13"/>
          </p:nvPr>
        </p:nvSpPr>
        <p:spPr/>
        <p:txBody>
          <a:bodyPr>
            <a:normAutofit lnSpcReduction="10000"/>
          </a:bodyPr>
          <a:lstStyle/>
          <a:p>
            <a:pPr algn="just"/>
            <a:r>
              <a:rPr lang="es-MX" dirty="0"/>
              <a:t>Msc. Dirección Estrategica en Tecnologias de la Información</a:t>
            </a:r>
          </a:p>
          <a:p>
            <a:pPr algn="just"/>
            <a:r>
              <a:rPr lang="es-MX" dirty="0"/>
              <a:t>Director y Profesor del departamento de desarrollo tecnologico de la universidad URACCAN</a:t>
            </a:r>
          </a:p>
        </p:txBody>
      </p:sp>
      <p:sp>
        <p:nvSpPr>
          <p:cNvPr id="7" name="Content Placeholder 6">
            <a:extLst>
              <a:ext uri="{FF2B5EF4-FFF2-40B4-BE49-F238E27FC236}">
                <a16:creationId xmlns:a16="http://schemas.microsoft.com/office/drawing/2014/main" id="{6AAA0C1A-8DEB-798D-2F66-3499F59F3224}"/>
              </a:ext>
            </a:extLst>
          </p:cNvPr>
          <p:cNvSpPr>
            <a:spLocks noGrp="1"/>
          </p:cNvSpPr>
          <p:nvPr>
            <p:ph sz="half" idx="14"/>
          </p:nvPr>
        </p:nvSpPr>
        <p:spPr/>
        <p:txBody>
          <a:bodyPr/>
          <a:lstStyle/>
          <a:p>
            <a:r>
              <a:rPr lang="es-MX" dirty="0"/>
              <a:t>Universidad URACCAN</a:t>
            </a:r>
          </a:p>
        </p:txBody>
      </p:sp>
      <p:sp>
        <p:nvSpPr>
          <p:cNvPr id="8" name="Content Placeholder 7">
            <a:extLst>
              <a:ext uri="{FF2B5EF4-FFF2-40B4-BE49-F238E27FC236}">
                <a16:creationId xmlns:a16="http://schemas.microsoft.com/office/drawing/2014/main" id="{205E0533-72BA-8362-BBB7-A3FFCDDA3841}"/>
              </a:ext>
            </a:extLst>
          </p:cNvPr>
          <p:cNvSpPr>
            <a:spLocks noGrp="1"/>
          </p:cNvSpPr>
          <p:nvPr>
            <p:ph sz="half" idx="15"/>
          </p:nvPr>
        </p:nvSpPr>
        <p:spPr>
          <a:xfrm>
            <a:off x="2333897" y="2577155"/>
            <a:ext cx="5212212" cy="428588"/>
          </a:xfrm>
        </p:spPr>
        <p:txBody>
          <a:bodyPr/>
          <a:lstStyle/>
          <a:p>
            <a:r>
              <a:rPr lang="es-MX" dirty="0"/>
              <a:t>direccion.sitici@uraccan.edu.ni</a:t>
            </a:r>
          </a:p>
        </p:txBody>
      </p:sp>
      <p:pic>
        <p:nvPicPr>
          <p:cNvPr id="12" name="Marcador de contenido 11">
            <a:extLst>
              <a:ext uri="{FF2B5EF4-FFF2-40B4-BE49-F238E27FC236}">
                <a16:creationId xmlns:a16="http://schemas.microsoft.com/office/drawing/2014/main" id="{9F8FF943-57B3-54BE-B3DF-58F2E1ACC25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33625" y="3128963"/>
            <a:ext cx="2773073" cy="2773073"/>
          </a:xfrm>
        </p:spPr>
      </p:pic>
    </p:spTree>
    <p:extLst>
      <p:ext uri="{BB962C8B-B14F-4D97-AF65-F5344CB8AC3E}">
        <p14:creationId xmlns:p14="http://schemas.microsoft.com/office/powerpoint/2010/main" val="3041421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FF85-552B-AECF-903F-0CA44E2FD6C6}"/>
              </a:ext>
            </a:extLst>
          </p:cNvPr>
          <p:cNvSpPr>
            <a:spLocks noGrp="1"/>
          </p:cNvSpPr>
          <p:nvPr>
            <p:ph type="title"/>
          </p:nvPr>
        </p:nvSpPr>
        <p:spPr/>
        <p:txBody>
          <a:bodyPr/>
          <a:lstStyle/>
          <a:p>
            <a:r>
              <a:rPr lang="es-MX" dirty="0">
                <a:latin typeface="Arial" panose="020B0604020202020204" pitchFamily="34" charset="0"/>
                <a:cs typeface="Arial" panose="020B0604020202020204" pitchFamily="34" charset="0"/>
              </a:rPr>
              <a:t>Introducción</a:t>
            </a:r>
          </a:p>
        </p:txBody>
      </p:sp>
      <p:sp>
        <p:nvSpPr>
          <p:cNvPr id="3" name="Content Placeholder 2">
            <a:extLst>
              <a:ext uri="{FF2B5EF4-FFF2-40B4-BE49-F238E27FC236}">
                <a16:creationId xmlns:a16="http://schemas.microsoft.com/office/drawing/2014/main" id="{1C5B3191-96B7-7075-DD90-E3831A5A3013}"/>
              </a:ext>
            </a:extLst>
          </p:cNvPr>
          <p:cNvSpPr>
            <a:spLocks noGrp="1"/>
          </p:cNvSpPr>
          <p:nvPr>
            <p:ph idx="1"/>
          </p:nvPr>
        </p:nvSpPr>
        <p:spPr>
          <a:xfrm>
            <a:off x="838200" y="2185851"/>
            <a:ext cx="10515600" cy="3860483"/>
          </a:xfrm>
        </p:spPr>
        <p:txBody>
          <a:bodyPr>
            <a:normAutofit fontScale="92500"/>
          </a:bodyPr>
          <a:lstStyle/>
          <a:p>
            <a:pPr algn="just"/>
            <a:r>
              <a:rPr lang="es-ES_tradnl" sz="2400" kern="100" dirty="0">
                <a:effectLst/>
                <a:latin typeface="Calibri" panose="020F0502020204030204" pitchFamily="34" charset="0"/>
                <a:ea typeface="Calibri" panose="020F0502020204030204" pitchFamily="34" charset="0"/>
                <a:cs typeface="Times New Roman" panose="02020603050405020304" pitchFamily="18" charset="0"/>
              </a:rPr>
              <a:t>Con los avances en el campo de la inteligencia artificial (IA) y el aprendizaje profundo, se ha abierto un vasto potencial para transformar múltiples industrias a través de la automatización y el análisis avanzado de datos. Las redes neuronales convolucionales (CNN), una arquitectura especializada en el procesamiento y reconocimiento de imágenes, han demostrado ser herramientas poderosas en una amplia gama de aplicaciones, desde el diagnóstico médico hasta la seguridad y la agricultura inteligente. Su capacidad para analizar grandes volúmenes de imágenes con precisión y eficiencia permite mejorar procesos críticos, optimizar recursos y brindar soluciones innovadoras en áreas como la salud, la vigilancia, la manufactura, la automatización de vehículos y más. Estas tecnologías no solo reducen la carga de trabajo de los especialistas, sino que también brindan acceso a servicios más precisos y rápidos, especialmente en regiones donde los recursos pueden ser limitados.</a:t>
            </a:r>
            <a:endParaRPr lang="es-NI"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Tree>
    <p:extLst>
      <p:ext uri="{BB962C8B-B14F-4D97-AF65-F5344CB8AC3E}">
        <p14:creationId xmlns:p14="http://schemas.microsoft.com/office/powerpoint/2010/main" val="2149462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E898B4-9E3D-374A-791A-F9D827763A82}"/>
              </a:ext>
            </a:extLst>
          </p:cNvPr>
          <p:cNvSpPr>
            <a:spLocks noGrp="1"/>
          </p:cNvSpPr>
          <p:nvPr>
            <p:ph type="title"/>
          </p:nvPr>
        </p:nvSpPr>
        <p:spPr>
          <a:xfrm>
            <a:off x="645232" y="1080655"/>
            <a:ext cx="11064059" cy="794327"/>
          </a:xfrm>
        </p:spPr>
        <p:txBody>
          <a:bodyPr>
            <a:normAutofit/>
          </a:bodyPr>
          <a:lstStyle/>
          <a:p>
            <a:r>
              <a:rPr lang="es-MX" sz="4400" dirty="0">
                <a:latin typeface="Arial" panose="020B0604020202020204" pitchFamily="34" charset="0"/>
                <a:cs typeface="Arial" panose="020B0604020202020204" pitchFamily="34" charset="0"/>
              </a:rPr>
              <a:t>IA GENERATIVA E IA DISCRIMINATIVA</a:t>
            </a:r>
          </a:p>
        </p:txBody>
      </p:sp>
      <p:sp>
        <p:nvSpPr>
          <p:cNvPr id="8" name="Text Placeholder 7">
            <a:extLst>
              <a:ext uri="{FF2B5EF4-FFF2-40B4-BE49-F238E27FC236}">
                <a16:creationId xmlns:a16="http://schemas.microsoft.com/office/drawing/2014/main" id="{B653C8D3-FF16-D9D9-4FB7-393479934814}"/>
              </a:ext>
            </a:extLst>
          </p:cNvPr>
          <p:cNvSpPr>
            <a:spLocks noGrp="1"/>
          </p:cNvSpPr>
          <p:nvPr>
            <p:ph type="body" idx="1"/>
          </p:nvPr>
        </p:nvSpPr>
        <p:spPr>
          <a:xfrm>
            <a:off x="408776" y="1958109"/>
            <a:ext cx="5208874" cy="4206280"/>
          </a:xfr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NI" sz="1800" b="1" dirty="0">
                <a:solidFill>
                  <a:schemeClr val="tx1"/>
                </a:solidFill>
                <a:latin typeface="Arial" panose="020B0604020202020204" pitchFamily="34" charset="0"/>
                <a:cs typeface="Arial" panose="020B0604020202020204" pitchFamily="34" charset="0"/>
              </a:rPr>
              <a:t>IA Generativa:</a:t>
            </a:r>
          </a:p>
          <a:p>
            <a:pPr marL="857250" indent="-857250" algn="just">
              <a:buFont typeface="Arial" panose="020B0604020202020204" pitchFamily="34" charset="0"/>
              <a:buChar char="•"/>
            </a:pPr>
            <a:r>
              <a:rPr lang="es-NI" sz="1600" dirty="0">
                <a:solidFill>
                  <a:schemeClr val="tx1"/>
                </a:solidFill>
                <a:latin typeface="Arial" panose="020B0604020202020204" pitchFamily="34" charset="0"/>
                <a:cs typeface="Arial" panose="020B0604020202020204" pitchFamily="34" charset="0"/>
              </a:rPr>
              <a:t>Este tipo de IA aprende a modelar la distribución conjunta de los datos. En lugar de solo aprender a distinguir entre diferentes clases, una IA generativa puede generar nuevos ejemplos similares a los datos en los que fue entrenada.</a:t>
            </a:r>
          </a:p>
          <a:p>
            <a:pPr marL="857250" indent="-857250" algn="just">
              <a:buFont typeface="Arial" panose="020B0604020202020204" pitchFamily="34" charset="0"/>
              <a:buChar char="•"/>
            </a:pPr>
            <a:r>
              <a:rPr lang="es-NI" sz="1600" dirty="0">
                <a:solidFill>
                  <a:schemeClr val="tx1"/>
                </a:solidFill>
                <a:latin typeface="Arial" panose="020B0604020202020204" pitchFamily="34" charset="0"/>
                <a:cs typeface="Arial" panose="020B0604020202020204" pitchFamily="34" charset="0"/>
              </a:rPr>
              <a:t>Ejemplos: Generación de imágenes, textos, videos, música, o datos sintéticos. Modelos como GANs (Generative Adversarial Networks) y VAEs (Variational Autoencoders) son generativos.</a:t>
            </a:r>
          </a:p>
          <a:p>
            <a:pPr marL="857250" indent="-857250" algn="just">
              <a:buFont typeface="Arial" panose="020B0604020202020204" pitchFamily="34" charset="0"/>
              <a:buChar char="•"/>
            </a:pPr>
            <a:r>
              <a:rPr lang="es-NI" sz="1600" dirty="0">
                <a:solidFill>
                  <a:schemeClr val="tx1"/>
                </a:solidFill>
                <a:latin typeface="Arial" panose="020B0604020202020204" pitchFamily="34" charset="0"/>
                <a:cs typeface="Arial" panose="020B0604020202020204" pitchFamily="34" charset="0"/>
              </a:rPr>
              <a:t>Uso: Crear contenido, como imágenes, arte o texto, que no existía antes, pero que sigue la distribución del conjunto de datos original.</a:t>
            </a:r>
          </a:p>
          <a:p>
            <a:pPr algn="just"/>
            <a:endParaRPr lang="es-MX" sz="1800" b="1" dirty="0">
              <a:solidFill>
                <a:schemeClr val="tx1"/>
              </a:solidFill>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CD14649-695C-2E04-59FB-5371679DEA46}"/>
              </a:ext>
            </a:extLst>
          </p:cNvPr>
          <p:cNvSpPr txBox="1"/>
          <p:nvPr/>
        </p:nvSpPr>
        <p:spPr>
          <a:xfrm>
            <a:off x="5691582" y="1958109"/>
            <a:ext cx="6017709" cy="369331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NI" sz="1800" b="1" dirty="0">
                <a:latin typeface="Arial" panose="020B0604020202020204" pitchFamily="34" charset="0"/>
                <a:cs typeface="Arial" panose="020B0604020202020204" pitchFamily="34" charset="0"/>
              </a:rPr>
              <a:t>IA Discriminativa:</a:t>
            </a:r>
            <a:endParaRPr lang="es-NI" sz="1800" dirty="0">
              <a:latin typeface="Arial" panose="020B0604020202020204" pitchFamily="34" charset="0"/>
              <a:cs typeface="Arial" panose="020B0604020202020204" pitchFamily="34" charset="0"/>
            </a:endParaRPr>
          </a:p>
          <a:p>
            <a:pPr marL="857250" indent="-857250" algn="just">
              <a:buFont typeface="Arial" panose="020B0604020202020204" pitchFamily="34" charset="0"/>
              <a:buChar char="•"/>
            </a:pPr>
            <a:r>
              <a:rPr lang="es-NI" sz="1800" dirty="0">
                <a:latin typeface="Arial" panose="020B0604020202020204" pitchFamily="34" charset="0"/>
                <a:cs typeface="Arial" panose="020B0604020202020204" pitchFamily="34" charset="0"/>
              </a:rPr>
              <a:t>Aprende a modelar la frontera que separa las diferentes clases en los datos. En lugar de generar nuevos datos, su objetivo es clasificar, predecir o tomar decisiones sobre los datos que se le presentan.</a:t>
            </a:r>
          </a:p>
          <a:p>
            <a:pPr marL="857250" indent="-857250" algn="just">
              <a:buFont typeface="Arial" panose="020B0604020202020204" pitchFamily="34" charset="0"/>
              <a:buChar char="•"/>
            </a:pPr>
            <a:r>
              <a:rPr lang="es-NI" sz="1800" dirty="0">
                <a:latin typeface="Arial" panose="020B0604020202020204" pitchFamily="34" charset="0"/>
                <a:cs typeface="Arial" panose="020B0604020202020204" pitchFamily="34" charset="0"/>
              </a:rPr>
              <a:t>Ejemplos: Los modelos de clasificación de imágenes o detección de objetos como </a:t>
            </a:r>
            <a:r>
              <a:rPr lang="es-NI" sz="1800" i="1" dirty="0">
                <a:latin typeface="Arial" panose="020B0604020202020204" pitchFamily="34" charset="0"/>
                <a:cs typeface="Arial" panose="020B0604020202020204" pitchFamily="34" charset="0"/>
              </a:rPr>
              <a:t>ResNet</a:t>
            </a:r>
            <a:r>
              <a:rPr lang="es-NI" sz="1800" dirty="0">
                <a:latin typeface="Arial" panose="020B0604020202020204" pitchFamily="34" charset="0"/>
                <a:cs typeface="Arial" panose="020B0604020202020204" pitchFamily="34" charset="0"/>
              </a:rPr>
              <a:t> o </a:t>
            </a:r>
            <a:r>
              <a:rPr lang="es-NI" sz="1800" i="1" dirty="0">
                <a:latin typeface="Arial" panose="020B0604020202020204" pitchFamily="34" charset="0"/>
                <a:cs typeface="Arial" panose="020B0604020202020204" pitchFamily="34" charset="0"/>
              </a:rPr>
              <a:t>Support Vector Machines (SVM)</a:t>
            </a:r>
            <a:r>
              <a:rPr lang="es-NI" sz="1800" dirty="0">
                <a:latin typeface="Arial" panose="020B0604020202020204" pitchFamily="34" charset="0"/>
                <a:cs typeface="Arial" panose="020B0604020202020204" pitchFamily="34" charset="0"/>
              </a:rPr>
              <a:t> son discriminativos.</a:t>
            </a:r>
          </a:p>
          <a:p>
            <a:pPr marL="857250" indent="-857250" algn="just">
              <a:buFont typeface="Arial" panose="020B0604020202020204" pitchFamily="34" charset="0"/>
              <a:buChar char="•"/>
            </a:pPr>
            <a:r>
              <a:rPr lang="es-NI" sz="1800" dirty="0">
                <a:latin typeface="Arial" panose="020B0604020202020204" pitchFamily="34" charset="0"/>
                <a:cs typeface="Arial" panose="020B0604020202020204" pitchFamily="34" charset="0"/>
              </a:rPr>
              <a:t>Uso: Detección y clasificación de enfermedades, reconocimiento facial, predicciones de resultados basados en patrones.</a:t>
            </a:r>
          </a:p>
        </p:txBody>
      </p:sp>
    </p:spTree>
    <p:extLst>
      <p:ext uri="{BB962C8B-B14F-4D97-AF65-F5344CB8AC3E}">
        <p14:creationId xmlns:p14="http://schemas.microsoft.com/office/powerpoint/2010/main" val="1141314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2ADAFA-1724-00A1-954A-6A80B1AAB28B}"/>
              </a:ext>
            </a:extLst>
          </p:cNvPr>
          <p:cNvSpPr>
            <a:spLocks noGrp="1"/>
          </p:cNvSpPr>
          <p:nvPr>
            <p:ph type="title"/>
          </p:nvPr>
        </p:nvSpPr>
        <p:spPr>
          <a:xfrm>
            <a:off x="640261" y="1897351"/>
            <a:ext cx="11064059" cy="951345"/>
          </a:xfrm>
        </p:spPr>
        <p:txBody>
          <a:bodyPr>
            <a:normAutofit fontScale="90000"/>
          </a:bodyPr>
          <a:lstStyle/>
          <a:p>
            <a:pPr algn="ctr"/>
            <a:r>
              <a:rPr lang="es-NI" sz="3100" dirty="0">
                <a:latin typeface="Arial" panose="020B0604020202020204" pitchFamily="34" charset="0"/>
                <a:cs typeface="Arial" panose="020B0604020202020204" pitchFamily="34" charset="0"/>
              </a:rPr>
              <a:t>Modelo de IA para la Detección de Neumonía mediante Redes Neuronales Convolucionales</a:t>
            </a:r>
            <a:br>
              <a:rPr lang="es-NI" sz="2800" dirty="0">
                <a:latin typeface="Arial" panose="020B0604020202020204" pitchFamily="34" charset="0"/>
                <a:cs typeface="Arial" panose="020B0604020202020204" pitchFamily="34" charset="0"/>
              </a:rPr>
            </a:br>
            <a:r>
              <a:rPr lang="es-NI" sz="3100" dirty="0">
                <a:latin typeface="Arial" panose="020B0604020202020204" pitchFamily="34" charset="0"/>
                <a:cs typeface="Arial" panose="020B0604020202020204" pitchFamily="34" charset="0"/>
              </a:rPr>
              <a:t>Visión General del Proceso de Desarrollo</a:t>
            </a:r>
            <a:br>
              <a:rPr lang="es-NI" sz="2800" dirty="0">
                <a:latin typeface="Arial" panose="020B0604020202020204" pitchFamily="34" charset="0"/>
                <a:cs typeface="Arial" panose="020B0604020202020204" pitchFamily="34" charset="0"/>
              </a:rPr>
            </a:br>
            <a:endParaRPr lang="es-NI" sz="28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183D4553-3921-98FF-FBAC-3FF57B9ACDF0}"/>
              </a:ext>
            </a:extLst>
          </p:cNvPr>
          <p:cNvSpPr txBox="1"/>
          <p:nvPr/>
        </p:nvSpPr>
        <p:spPr>
          <a:xfrm>
            <a:off x="3606808" y="5652237"/>
            <a:ext cx="2806189" cy="369332"/>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defPPr>
              <a:defRPr lang="es-MX"/>
            </a:defPPr>
            <a:lvl1pPr algn="ct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r>
              <a:rPr lang="es-NI" dirty="0"/>
              <a:t>Prueba y Despliegue Final</a:t>
            </a:r>
          </a:p>
        </p:txBody>
      </p:sp>
      <p:pic>
        <p:nvPicPr>
          <p:cNvPr id="21" name="Imagen 20">
            <a:extLst>
              <a:ext uri="{FF2B5EF4-FFF2-40B4-BE49-F238E27FC236}">
                <a16:creationId xmlns:a16="http://schemas.microsoft.com/office/drawing/2014/main" id="{0FC9CF76-767B-589D-2D23-DE168F3093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402" y="2963230"/>
            <a:ext cx="3479801" cy="3396674"/>
          </a:xfrm>
          <a:prstGeom prst="ellipse">
            <a:avLst/>
          </a:prstGeom>
          <a:ln>
            <a:noFill/>
          </a:ln>
          <a:effectLst>
            <a:softEdge rad="112500"/>
          </a:effectLst>
        </p:spPr>
      </p:pic>
      <p:sp>
        <p:nvSpPr>
          <p:cNvPr id="25" name="CuadroTexto 24">
            <a:extLst>
              <a:ext uri="{FF2B5EF4-FFF2-40B4-BE49-F238E27FC236}">
                <a16:creationId xmlns:a16="http://schemas.microsoft.com/office/drawing/2014/main" id="{FAB2D039-2543-3259-2345-38A0956AE6AC}"/>
              </a:ext>
            </a:extLst>
          </p:cNvPr>
          <p:cNvSpPr txBox="1"/>
          <p:nvPr/>
        </p:nvSpPr>
        <p:spPr>
          <a:xfrm>
            <a:off x="892483" y="2562603"/>
            <a:ext cx="2447637" cy="369332"/>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s-NI" dirty="0"/>
              <a:t>Recolección de Datos</a:t>
            </a:r>
          </a:p>
        </p:txBody>
      </p:sp>
      <p:sp>
        <p:nvSpPr>
          <p:cNvPr id="29" name="CuadroTexto 28">
            <a:extLst>
              <a:ext uri="{FF2B5EF4-FFF2-40B4-BE49-F238E27FC236}">
                <a16:creationId xmlns:a16="http://schemas.microsoft.com/office/drawing/2014/main" id="{EFD6688F-8F2D-A3CB-4D8C-52ED3D8F9679}"/>
              </a:ext>
            </a:extLst>
          </p:cNvPr>
          <p:cNvSpPr txBox="1"/>
          <p:nvPr/>
        </p:nvSpPr>
        <p:spPr>
          <a:xfrm>
            <a:off x="2818878" y="2905345"/>
            <a:ext cx="2595418" cy="646331"/>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defPPr>
              <a:defRPr lang="es-MX"/>
            </a:defPPr>
            <a:lvl1pPr algn="ct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r>
              <a:rPr lang="es-NI" dirty="0"/>
              <a:t>Preprocesamiento de Datos</a:t>
            </a:r>
          </a:p>
        </p:txBody>
      </p:sp>
      <p:sp>
        <p:nvSpPr>
          <p:cNvPr id="31" name="CuadroTexto 30">
            <a:extLst>
              <a:ext uri="{FF2B5EF4-FFF2-40B4-BE49-F238E27FC236}">
                <a16:creationId xmlns:a16="http://schemas.microsoft.com/office/drawing/2014/main" id="{2D825ED7-EE05-AB5A-4EC6-B7D0E137643A}"/>
              </a:ext>
            </a:extLst>
          </p:cNvPr>
          <p:cNvSpPr txBox="1"/>
          <p:nvPr/>
        </p:nvSpPr>
        <p:spPr>
          <a:xfrm>
            <a:off x="3222848" y="3587670"/>
            <a:ext cx="4530437" cy="646331"/>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defPPr>
              <a:defRPr lang="es-MX"/>
            </a:defPPr>
            <a:lvl1pPr algn="ct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r>
              <a:rPr lang="es-NI" dirty="0"/>
              <a:t>Selección y Configuración del Modelo (ResNet18)</a:t>
            </a:r>
          </a:p>
        </p:txBody>
      </p:sp>
      <p:sp>
        <p:nvSpPr>
          <p:cNvPr id="33" name="CuadroTexto 32">
            <a:extLst>
              <a:ext uri="{FF2B5EF4-FFF2-40B4-BE49-F238E27FC236}">
                <a16:creationId xmlns:a16="http://schemas.microsoft.com/office/drawing/2014/main" id="{D9D9797E-60D1-EBE4-5413-E30A0331FE40}"/>
              </a:ext>
            </a:extLst>
          </p:cNvPr>
          <p:cNvSpPr txBox="1"/>
          <p:nvPr/>
        </p:nvSpPr>
        <p:spPr>
          <a:xfrm>
            <a:off x="3498946" y="4232599"/>
            <a:ext cx="3271520" cy="369332"/>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defPPr>
              <a:defRPr lang="es-MX"/>
            </a:defPPr>
            <a:lvl1pPr algn="ct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r>
              <a:rPr lang="es-NI" dirty="0"/>
              <a:t>Entrenamiento del Modelo</a:t>
            </a:r>
          </a:p>
        </p:txBody>
      </p:sp>
      <p:sp>
        <p:nvSpPr>
          <p:cNvPr id="35" name="CuadroTexto 34">
            <a:extLst>
              <a:ext uri="{FF2B5EF4-FFF2-40B4-BE49-F238E27FC236}">
                <a16:creationId xmlns:a16="http://schemas.microsoft.com/office/drawing/2014/main" id="{1EE450CA-0922-D52C-E25C-9C39A8B349AD}"/>
              </a:ext>
            </a:extLst>
          </p:cNvPr>
          <p:cNvSpPr txBox="1"/>
          <p:nvPr/>
        </p:nvSpPr>
        <p:spPr>
          <a:xfrm>
            <a:off x="3498946" y="4616183"/>
            <a:ext cx="2930737" cy="369332"/>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defPPr>
              <a:defRPr lang="es-MX"/>
            </a:defPPr>
            <a:lvl1pPr algn="ct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r>
              <a:rPr lang="es-NI" dirty="0"/>
              <a:t>Evaluación y Validación</a:t>
            </a:r>
          </a:p>
        </p:txBody>
      </p:sp>
      <p:sp>
        <p:nvSpPr>
          <p:cNvPr id="37" name="CuadroTexto 36">
            <a:extLst>
              <a:ext uri="{FF2B5EF4-FFF2-40B4-BE49-F238E27FC236}">
                <a16:creationId xmlns:a16="http://schemas.microsoft.com/office/drawing/2014/main" id="{9355AC48-9C1C-14B7-FB81-C6BC71E0777D}"/>
              </a:ext>
            </a:extLst>
          </p:cNvPr>
          <p:cNvSpPr txBox="1"/>
          <p:nvPr/>
        </p:nvSpPr>
        <p:spPr>
          <a:xfrm>
            <a:off x="3690613" y="4941717"/>
            <a:ext cx="3006437" cy="369332"/>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defPPr>
              <a:defRPr lang="es-MX"/>
            </a:defPPr>
            <a:lvl1pPr algn="ct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r>
              <a:rPr lang="es-NI" dirty="0"/>
              <a:t>Implementación en Backend</a:t>
            </a:r>
          </a:p>
        </p:txBody>
      </p:sp>
      <p:sp>
        <p:nvSpPr>
          <p:cNvPr id="40" name="CuadroTexto 39">
            <a:extLst>
              <a:ext uri="{FF2B5EF4-FFF2-40B4-BE49-F238E27FC236}">
                <a16:creationId xmlns:a16="http://schemas.microsoft.com/office/drawing/2014/main" id="{A5EE5DFB-8793-2584-5F9D-951E18F3C4DF}"/>
              </a:ext>
            </a:extLst>
          </p:cNvPr>
          <p:cNvSpPr txBox="1"/>
          <p:nvPr/>
        </p:nvSpPr>
        <p:spPr>
          <a:xfrm>
            <a:off x="3340120" y="5284307"/>
            <a:ext cx="3271520" cy="369332"/>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defPPr>
              <a:defRPr lang="es-MX"/>
            </a:defPPr>
            <a:lvl1pPr algn="ct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r>
              <a:rPr lang="es-NI" dirty="0"/>
              <a:t>Desarrollo del Frontend</a:t>
            </a:r>
          </a:p>
        </p:txBody>
      </p:sp>
      <p:pic>
        <p:nvPicPr>
          <p:cNvPr id="42" name="Imagen 41">
            <a:extLst>
              <a:ext uri="{FF2B5EF4-FFF2-40B4-BE49-F238E27FC236}">
                <a16:creationId xmlns:a16="http://schemas.microsoft.com/office/drawing/2014/main" id="{A6D210D3-34B1-52DA-7C36-AC1BCDA30B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3285" y="2562603"/>
            <a:ext cx="3416300"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4" name="Imagen 43">
            <a:extLst>
              <a:ext uri="{FF2B5EF4-FFF2-40B4-BE49-F238E27FC236}">
                <a16:creationId xmlns:a16="http://schemas.microsoft.com/office/drawing/2014/main" id="{E5EB6B43-296C-F2A9-B725-542AB2B56D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9365" y="2620330"/>
            <a:ext cx="3416300" cy="2146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6" name="Imagen 45">
            <a:extLst>
              <a:ext uri="{FF2B5EF4-FFF2-40B4-BE49-F238E27FC236}">
                <a16:creationId xmlns:a16="http://schemas.microsoft.com/office/drawing/2014/main" id="{BA24EF4F-0DD1-BD4A-F5B9-C08F98005F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6255" y="2652080"/>
            <a:ext cx="3447250" cy="208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8" name="Imagen 47">
            <a:extLst>
              <a:ext uri="{FF2B5EF4-FFF2-40B4-BE49-F238E27FC236}">
                <a16:creationId xmlns:a16="http://schemas.microsoft.com/office/drawing/2014/main" id="{5B3CC2E9-6F81-9705-9691-5F563AA5AF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32509" y="2562603"/>
            <a:ext cx="3289300" cy="2273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5741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ppt_x"/>
                                          </p:val>
                                        </p:tav>
                                        <p:tav tm="100000">
                                          <p:val>
                                            <p:strVal val="#ppt_x"/>
                                          </p:val>
                                        </p:tav>
                                      </p:tavLst>
                                    </p:anim>
                                    <p:anim calcmode="lin" valueType="num">
                                      <p:cBhvr additive="base">
                                        <p:cTn id="1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ppt_x"/>
                                          </p:val>
                                        </p:tav>
                                        <p:tav tm="100000">
                                          <p:val>
                                            <p:strVal val="#ppt_x"/>
                                          </p:val>
                                        </p:tav>
                                      </p:tavLst>
                                    </p:anim>
                                    <p:anim calcmode="lin" valueType="num">
                                      <p:cBhvr additive="base">
                                        <p:cTn id="2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additive="base">
                                        <p:cTn id="29" dur="500" fill="hold"/>
                                        <p:tgtEl>
                                          <p:spTgt spid="48"/>
                                        </p:tgtEl>
                                        <p:attrNameLst>
                                          <p:attrName>ppt_x</p:attrName>
                                        </p:attrNameLst>
                                      </p:cBhvr>
                                      <p:tavLst>
                                        <p:tav tm="0">
                                          <p:val>
                                            <p:strVal val="#ppt_x"/>
                                          </p:val>
                                        </p:tav>
                                        <p:tav tm="100000">
                                          <p:val>
                                            <p:strVal val="#ppt_x"/>
                                          </p:val>
                                        </p:tav>
                                      </p:tavLst>
                                    </p:anim>
                                    <p:anim calcmode="lin" valueType="num">
                                      <p:cBhvr additive="base">
                                        <p:cTn id="3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7423-4195-598C-74C0-0792FB0F9BA5}"/>
              </a:ext>
            </a:extLst>
          </p:cNvPr>
          <p:cNvSpPr>
            <a:spLocks noGrp="1"/>
          </p:cNvSpPr>
          <p:nvPr>
            <p:ph type="title"/>
          </p:nvPr>
        </p:nvSpPr>
        <p:spPr/>
        <p:txBody>
          <a:bodyPr>
            <a:normAutofit fontScale="90000"/>
          </a:bodyPr>
          <a:lstStyle/>
          <a:p>
            <a:r>
              <a:rPr lang="es-NI" dirty="0"/>
              <a:t>Preprocesamiento de Datos</a:t>
            </a:r>
            <a:br>
              <a:rPr lang="es-NI" dirty="0"/>
            </a:br>
            <a:endParaRPr lang="es-MX" dirty="0"/>
          </a:p>
        </p:txBody>
      </p:sp>
      <p:pic>
        <p:nvPicPr>
          <p:cNvPr id="6" name="Marcador de contenido 5">
            <a:extLst>
              <a:ext uri="{FF2B5EF4-FFF2-40B4-BE49-F238E27FC236}">
                <a16:creationId xmlns:a16="http://schemas.microsoft.com/office/drawing/2014/main" id="{E756CD52-E263-457F-2F8D-143FF9C6937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6209" y="3429000"/>
            <a:ext cx="6076010" cy="2747963"/>
          </a:xfrm>
        </p:spPr>
      </p:pic>
      <p:sp>
        <p:nvSpPr>
          <p:cNvPr id="4" name="Content Placeholder 3">
            <a:extLst>
              <a:ext uri="{FF2B5EF4-FFF2-40B4-BE49-F238E27FC236}">
                <a16:creationId xmlns:a16="http://schemas.microsoft.com/office/drawing/2014/main" id="{0F7C9912-9937-F879-85DF-BA864BFF699D}"/>
              </a:ext>
            </a:extLst>
          </p:cNvPr>
          <p:cNvSpPr>
            <a:spLocks noGrp="1"/>
          </p:cNvSpPr>
          <p:nvPr>
            <p:ph sz="half" idx="2"/>
          </p:nvPr>
        </p:nvSpPr>
        <p:spPr/>
        <p:txBody>
          <a:bodyPr/>
          <a:lstStyle/>
          <a:p>
            <a:pPr algn="just"/>
            <a:r>
              <a:rPr lang="es-NI" sz="1800" dirty="0">
                <a:effectLst/>
                <a:latin typeface="Arial" panose="020B0604020202020204" pitchFamily="34" charset="0"/>
                <a:ea typeface="Times New Roman" panose="02020603050405020304" pitchFamily="18" charset="0"/>
              </a:rPr>
              <a:t>El preprocesamiento de imágenes y etiquetas es una etapa crucial en el desarrollo de modelos de aprendizaje profundo, ya que asegura que los datos estén en el formato adecuado para ser procesados por el modelo y mejora la calidad del entrenamiento.</a:t>
            </a:r>
          </a:p>
          <a:p>
            <a:pPr algn="just"/>
            <a:r>
              <a:rPr lang="es-NI" sz="1800" b="1" kern="0" dirty="0">
                <a:effectLst/>
                <a:latin typeface="Arial" panose="020B0604020202020204" pitchFamily="34" charset="0"/>
                <a:ea typeface="Times New Roman" panose="02020603050405020304" pitchFamily="18" charset="0"/>
              </a:rPr>
              <a:t>Carga de Imágenes</a:t>
            </a:r>
            <a:r>
              <a:rPr lang="es-NI" sz="1800" kern="0" dirty="0">
                <a:effectLst/>
                <a:latin typeface="Arial" panose="020B0604020202020204" pitchFamily="34" charset="0"/>
                <a:ea typeface="Times New Roman" panose="02020603050405020304" pitchFamily="18" charset="0"/>
              </a:rPr>
              <a:t>,</a:t>
            </a:r>
          </a:p>
          <a:p>
            <a:pPr algn="just"/>
            <a:r>
              <a:rPr lang="es-NI" sz="1800" b="1" dirty="0">
                <a:effectLst/>
                <a:latin typeface="Arial" panose="020B0604020202020204" pitchFamily="34" charset="0"/>
                <a:ea typeface="Times New Roman" panose="02020603050405020304" pitchFamily="18" charset="0"/>
              </a:rPr>
              <a:t>Transformación y Redimensionamiento,</a:t>
            </a:r>
          </a:p>
          <a:p>
            <a:pPr algn="just"/>
            <a:r>
              <a:rPr lang="es-NI" sz="1800" b="1" dirty="0">
                <a:effectLst/>
                <a:latin typeface="Arial" panose="020B0604020202020204" pitchFamily="34" charset="0"/>
                <a:ea typeface="Times New Roman" panose="02020603050405020304" pitchFamily="18" charset="0"/>
              </a:rPr>
              <a:t>Normalización:</a:t>
            </a:r>
            <a:endParaRPr lang="es-NI" sz="1800" dirty="0">
              <a:effectLst/>
              <a:latin typeface="Times New Roman" panose="02020603050405020304" pitchFamily="18" charset="0"/>
              <a:ea typeface="Times New Roman" panose="02020603050405020304" pitchFamily="18" charset="0"/>
            </a:endParaRPr>
          </a:p>
          <a:p>
            <a:pPr algn="just"/>
            <a:r>
              <a:rPr lang="es-NI" sz="1800" b="1" kern="0" dirty="0">
                <a:effectLst/>
                <a:latin typeface="Arial" panose="020B0604020202020204" pitchFamily="34" charset="0"/>
                <a:ea typeface="Times New Roman" panose="02020603050405020304" pitchFamily="18" charset="0"/>
              </a:rPr>
              <a:t>Conversión a Tensores</a:t>
            </a:r>
            <a:r>
              <a:rPr lang="es-NI" sz="1200" dirty="0">
                <a:effectLst/>
              </a:rPr>
              <a:t> </a:t>
            </a:r>
          </a:p>
          <a:p>
            <a:pPr algn="just"/>
            <a:r>
              <a:rPr lang="es-NI" sz="1800" b="1" kern="0" dirty="0">
                <a:effectLst/>
                <a:latin typeface="Arial" panose="020B0604020202020204" pitchFamily="34" charset="0"/>
                <a:ea typeface="Times New Roman" panose="02020603050405020304" pitchFamily="18" charset="0"/>
              </a:rPr>
              <a:t>Etiquetado</a:t>
            </a:r>
            <a:r>
              <a:rPr lang="es-NI" sz="1200" dirty="0">
                <a:effectLst/>
              </a:rPr>
              <a:t> </a:t>
            </a:r>
            <a:endParaRPr lang="es-NI" sz="1200" dirty="0"/>
          </a:p>
          <a:p>
            <a:pPr algn="just"/>
            <a:r>
              <a:rPr lang="es-NI" sz="1800" b="1" kern="0" dirty="0">
                <a:effectLst/>
                <a:latin typeface="Arial" panose="020B0604020202020204" pitchFamily="34" charset="0"/>
                <a:ea typeface="Times New Roman" panose="02020603050405020304" pitchFamily="18" charset="0"/>
              </a:rPr>
              <a:t>División de Datos</a:t>
            </a:r>
            <a:r>
              <a:rPr lang="es-NI" sz="1200" dirty="0">
                <a:effectLst/>
              </a:rPr>
              <a:t> </a:t>
            </a:r>
            <a:endParaRPr lang="es-NI" sz="1800" dirty="0">
              <a:effectLst/>
              <a:latin typeface="Times New Roman" panose="02020603050405020304" pitchFamily="18" charset="0"/>
              <a:ea typeface="Times New Roman" panose="02020603050405020304" pitchFamily="18" charset="0"/>
            </a:endParaRPr>
          </a:p>
          <a:p>
            <a:pPr algn="just"/>
            <a:endParaRPr lang="es-NI" sz="1800" dirty="0">
              <a:effectLst/>
              <a:latin typeface="Times New Roman" panose="02020603050405020304" pitchFamily="18" charset="0"/>
              <a:ea typeface="Times New Roman" panose="02020603050405020304" pitchFamily="18" charset="0"/>
            </a:endParaRPr>
          </a:p>
          <a:p>
            <a:pPr algn="just"/>
            <a:endParaRPr lang="es-MX" dirty="0"/>
          </a:p>
        </p:txBody>
      </p:sp>
    </p:spTree>
    <p:extLst>
      <p:ext uri="{BB962C8B-B14F-4D97-AF65-F5344CB8AC3E}">
        <p14:creationId xmlns:p14="http://schemas.microsoft.com/office/powerpoint/2010/main" val="2267176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7423-4195-598C-74C0-0792FB0F9BA5}"/>
              </a:ext>
            </a:extLst>
          </p:cNvPr>
          <p:cNvSpPr>
            <a:spLocks noGrp="1"/>
          </p:cNvSpPr>
          <p:nvPr>
            <p:ph type="title"/>
          </p:nvPr>
        </p:nvSpPr>
        <p:spPr/>
        <p:txBody>
          <a:bodyPr>
            <a:normAutofit/>
          </a:bodyPr>
          <a:lstStyle/>
          <a:p>
            <a:r>
              <a:rPr lang="es-NI" sz="4000" b="1" kern="0" dirty="0">
                <a:effectLst/>
                <a:latin typeface="Arial" panose="020B0604020202020204" pitchFamily="34" charset="0"/>
                <a:ea typeface="Times New Roman" panose="02020603050405020304" pitchFamily="18" charset="0"/>
              </a:rPr>
              <a:t>Arquitectura del Modelo</a:t>
            </a:r>
            <a:r>
              <a:rPr lang="es-NI" sz="4000" dirty="0">
                <a:effectLst/>
              </a:rPr>
              <a:t> </a:t>
            </a:r>
            <a:br>
              <a:rPr lang="es-NI" dirty="0"/>
            </a:br>
            <a:endParaRPr lang="es-MX" dirty="0"/>
          </a:p>
        </p:txBody>
      </p:sp>
      <p:sp>
        <p:nvSpPr>
          <p:cNvPr id="4" name="Content Placeholder 3">
            <a:extLst>
              <a:ext uri="{FF2B5EF4-FFF2-40B4-BE49-F238E27FC236}">
                <a16:creationId xmlns:a16="http://schemas.microsoft.com/office/drawing/2014/main" id="{0F7C9912-9937-F879-85DF-BA864BFF699D}"/>
              </a:ext>
            </a:extLst>
          </p:cNvPr>
          <p:cNvSpPr>
            <a:spLocks noGrp="1"/>
          </p:cNvSpPr>
          <p:nvPr>
            <p:ph sz="half" idx="2"/>
          </p:nvPr>
        </p:nvSpPr>
        <p:spPr>
          <a:xfrm>
            <a:off x="5606473" y="1493116"/>
            <a:ext cx="5920509" cy="4351338"/>
          </a:xfrm>
        </p:spPr>
        <p:txBody>
          <a:bodyPr>
            <a:normAutofit fontScale="85000" lnSpcReduction="20000"/>
          </a:bodyPr>
          <a:lstStyle/>
          <a:p>
            <a:pPr algn="just"/>
            <a:r>
              <a:rPr lang="es-NI" sz="1800" b="1" dirty="0">
                <a:effectLst/>
                <a:latin typeface="Arial" panose="020B0604020202020204" pitchFamily="34" charset="0"/>
                <a:ea typeface="Times New Roman" panose="02020603050405020304" pitchFamily="18" charset="0"/>
              </a:rPr>
              <a:t>Elección de la Arquitectura: </a:t>
            </a:r>
            <a:r>
              <a:rPr lang="es-NI" sz="1800" b="0" kern="0" dirty="0">
                <a:effectLst/>
                <a:latin typeface="Arial" panose="020B0604020202020204" pitchFamily="34" charset="0"/>
                <a:ea typeface="Times New Roman" panose="02020603050405020304" pitchFamily="18" charset="0"/>
              </a:rPr>
              <a:t>La elección de la arquitectura de la red neuronal es una de las decisiones más críticas en el desarrollo de modelos de aprendizaje profundo para la detección de enfermedades a partir de imágenes médicas. En este estudio, se ha optado por utilizar ResNet18 debido a sus múltiples ventajas y su desempeño comprobado en tareas de clasificación de imágenes.</a:t>
            </a:r>
          </a:p>
          <a:p>
            <a:pPr algn="just"/>
            <a:r>
              <a:rPr lang="es-NI" sz="1800" b="1" kern="0" dirty="0">
                <a:effectLst/>
                <a:latin typeface="Arial" panose="020B0604020202020204" pitchFamily="34" charset="0"/>
                <a:ea typeface="Times New Roman" panose="02020603050405020304" pitchFamily="18" charset="0"/>
              </a:rPr>
              <a:t>Arquitectura Residual</a:t>
            </a:r>
            <a:r>
              <a:rPr lang="es-NI" sz="1800" b="1" kern="0" dirty="0">
                <a:latin typeface="Arial" panose="020B0604020202020204" pitchFamily="34" charset="0"/>
                <a:ea typeface="Times New Roman" panose="02020603050405020304" pitchFamily="18" charset="0"/>
              </a:rPr>
              <a:t>: </a:t>
            </a:r>
            <a:r>
              <a:rPr lang="es-NI" sz="1800" b="0" kern="0" dirty="0">
                <a:latin typeface="Arial" panose="020B0604020202020204" pitchFamily="34" charset="0"/>
                <a:ea typeface="Times New Roman" panose="02020603050405020304" pitchFamily="18" charset="0"/>
              </a:rPr>
              <a:t>S</a:t>
            </a:r>
            <a:r>
              <a:rPr lang="es-NI" sz="1800" b="0" dirty="0">
                <a:effectLst/>
                <a:latin typeface="Arial" panose="020B0604020202020204" pitchFamily="34" charset="0"/>
                <a:ea typeface="Times New Roman" panose="02020603050405020304" pitchFamily="18" charset="0"/>
              </a:rPr>
              <a:t>olucionan el problema de la degradación en redes profundas mediante la introducción de "bloques residuales". </a:t>
            </a:r>
            <a:r>
              <a:rPr lang="es-NI" sz="1800" b="0" kern="0" dirty="0">
                <a:effectLst/>
                <a:latin typeface="Arial" panose="020B0604020202020204" pitchFamily="34" charset="0"/>
                <a:ea typeface="Times New Roman" panose="02020603050405020304" pitchFamily="18" charset="0"/>
              </a:rPr>
              <a:t>Un bloque residual permite que la red aprenda una función de identidad junto con la función de la capa, facilitando el entrenamiento de redes muy profundas</a:t>
            </a:r>
            <a:r>
              <a:rPr lang="es-NI" sz="1200" b="0" dirty="0">
                <a:effectLst/>
              </a:rPr>
              <a:t> </a:t>
            </a:r>
            <a:endParaRPr lang="es-NI" sz="1800" b="0" kern="0" dirty="0">
              <a:latin typeface="Arial" panose="020B0604020202020204" pitchFamily="34" charset="0"/>
            </a:endParaRPr>
          </a:p>
          <a:p>
            <a:pPr algn="just"/>
            <a:r>
              <a:rPr lang="es-NI" sz="1800" b="1" kern="0" dirty="0">
                <a:effectLst/>
                <a:latin typeface="Arial" panose="020B0604020202020204" pitchFamily="34" charset="0"/>
                <a:ea typeface="Times New Roman" panose="02020603050405020304" pitchFamily="18" charset="0"/>
              </a:rPr>
              <a:t>Profundidad y Complejidad Moderada: </a:t>
            </a:r>
            <a:r>
              <a:rPr lang="es-NI" sz="1800" b="0" kern="0" dirty="0">
                <a:effectLst/>
                <a:latin typeface="Arial" panose="020B0604020202020204" pitchFamily="34" charset="0"/>
                <a:ea typeface="Times New Roman" panose="02020603050405020304" pitchFamily="18" charset="0"/>
              </a:rPr>
              <a:t>ResNet18 consta de 18 capas, lo que la hace suficientemente profunda para aprender representaciones complejas</a:t>
            </a:r>
            <a:r>
              <a:rPr lang="es-NI" b="0" dirty="0">
                <a:effectLst/>
              </a:rPr>
              <a:t>  </a:t>
            </a:r>
            <a:endParaRPr lang="es-NI" sz="1800" b="0" kern="0" dirty="0">
              <a:effectLst/>
              <a:latin typeface="Arial" panose="020B0604020202020204" pitchFamily="34" charset="0"/>
            </a:endParaRPr>
          </a:p>
          <a:p>
            <a:pPr algn="just"/>
            <a:r>
              <a:rPr lang="es-NI" sz="1800" b="1" kern="0" dirty="0">
                <a:effectLst/>
                <a:latin typeface="Arial" panose="020B0604020202020204" pitchFamily="34" charset="0"/>
                <a:ea typeface="Times New Roman" panose="02020603050405020304" pitchFamily="18" charset="0"/>
              </a:rPr>
              <a:t>Preentrenamiento en ImageNet: </a:t>
            </a:r>
            <a:r>
              <a:rPr lang="es-NI" sz="1800" b="0" kern="0" dirty="0">
                <a:effectLst/>
                <a:latin typeface="Arial" panose="020B0604020202020204" pitchFamily="34" charset="0"/>
                <a:ea typeface="Times New Roman" panose="02020603050405020304" pitchFamily="18" charset="0"/>
              </a:rPr>
              <a:t>ResNet18 viene preentrenada en el conjunto de datos ImageNet, que contiene millones de imágenes y miles de clases</a:t>
            </a:r>
            <a:r>
              <a:rPr lang="es-NI" b="0" dirty="0">
                <a:effectLst/>
              </a:rPr>
              <a:t>  </a:t>
            </a:r>
            <a:endParaRPr lang="es-NI" sz="1800" b="0" kern="0" dirty="0">
              <a:latin typeface="Arial" panose="020B0604020202020204" pitchFamily="34" charset="0"/>
            </a:endParaRPr>
          </a:p>
          <a:p>
            <a:pPr algn="just"/>
            <a:r>
              <a:rPr lang="es-NI" sz="1800" b="1" kern="0" dirty="0">
                <a:effectLst/>
                <a:latin typeface="Arial" panose="020B0604020202020204" pitchFamily="34" charset="0"/>
                <a:ea typeface="Times New Roman" panose="02020603050405020304" pitchFamily="18" charset="0"/>
              </a:rPr>
              <a:t>Capacidad de Generalización</a:t>
            </a:r>
            <a:r>
              <a:rPr lang="es-NI" sz="1800" b="0" kern="0" dirty="0">
                <a:latin typeface="Arial" panose="020B0604020202020204" pitchFamily="34" charset="0"/>
                <a:ea typeface="Times New Roman" panose="02020603050405020304" pitchFamily="18" charset="0"/>
              </a:rPr>
              <a:t>: </a:t>
            </a:r>
            <a:r>
              <a:rPr lang="es-NI" sz="1800" b="0" kern="0" dirty="0">
                <a:effectLst/>
                <a:latin typeface="Arial" panose="020B0604020202020204" pitchFamily="34" charset="0"/>
                <a:ea typeface="Times New Roman" panose="02020603050405020304" pitchFamily="18" charset="0"/>
              </a:rPr>
              <a:t>Gracias a los bloques residuales, ResNet18 tiende a generalizar bien en tareas de visión por computadora</a:t>
            </a:r>
            <a:r>
              <a:rPr lang="es-NI" b="0" dirty="0">
                <a:effectLst/>
              </a:rPr>
              <a:t>  </a:t>
            </a:r>
          </a:p>
        </p:txBody>
      </p:sp>
      <p:pic>
        <p:nvPicPr>
          <p:cNvPr id="12" name="Marcador de contenido 11">
            <a:extLst>
              <a:ext uri="{FF2B5EF4-FFF2-40B4-BE49-F238E27FC236}">
                <a16:creationId xmlns:a16="http://schemas.microsoft.com/office/drawing/2014/main" id="{DD0A2ED8-244F-E74B-CB4D-4EA3B2319CD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82375" y="1374918"/>
            <a:ext cx="4351338" cy="4351338"/>
          </a:xfrm>
          <a:prstGeom prst="ellipse">
            <a:avLst/>
          </a:prstGeom>
          <a:ln>
            <a:noFill/>
          </a:ln>
          <a:effectLst>
            <a:softEdge rad="112500"/>
          </a:effectLst>
        </p:spPr>
      </p:pic>
      <p:pic>
        <p:nvPicPr>
          <p:cNvPr id="14" name="Imagen 13">
            <a:extLst>
              <a:ext uri="{FF2B5EF4-FFF2-40B4-BE49-F238E27FC236}">
                <a16:creationId xmlns:a16="http://schemas.microsoft.com/office/drawing/2014/main" id="{D521B7C6-1E7A-54C1-6A4E-AD67C28E3A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1493116"/>
            <a:ext cx="11582114" cy="4861502"/>
          </a:xfrm>
          <a:prstGeom prst="rect">
            <a:avLst/>
          </a:prstGeom>
        </p:spPr>
      </p:pic>
      <p:sp>
        <p:nvSpPr>
          <p:cNvPr id="16" name="CuadroTexto 15">
            <a:extLst>
              <a:ext uri="{FF2B5EF4-FFF2-40B4-BE49-F238E27FC236}">
                <a16:creationId xmlns:a16="http://schemas.microsoft.com/office/drawing/2014/main" id="{0C7BF676-BC84-6530-099D-5B0080B05D9F}"/>
              </a:ext>
            </a:extLst>
          </p:cNvPr>
          <p:cNvSpPr txBox="1"/>
          <p:nvPr/>
        </p:nvSpPr>
        <p:spPr>
          <a:xfrm>
            <a:off x="6922425" y="1690688"/>
            <a:ext cx="4721805"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NI" dirty="0"/>
              <a:t>El modelo ResNet18 está preentrenado en un dataset grande como ImageNet, lo que le da una capacidad sólida para reconocer patrones en imágenes. Al modificar la capa final, lo adaptas para clasificar imágenes de rayos X en dos categorías: neumonía o normal.</a:t>
            </a:r>
          </a:p>
        </p:txBody>
      </p:sp>
    </p:spTree>
    <p:extLst>
      <p:ext uri="{BB962C8B-B14F-4D97-AF65-F5344CB8AC3E}">
        <p14:creationId xmlns:p14="http://schemas.microsoft.com/office/powerpoint/2010/main" val="218365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heckerboard(across)">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588D2-B8B3-92C1-E773-BFDCF521F342}"/>
              </a:ext>
            </a:extLst>
          </p:cNvPr>
          <p:cNvSpPr>
            <a:spLocks noGrp="1"/>
          </p:cNvSpPr>
          <p:nvPr>
            <p:ph type="title"/>
          </p:nvPr>
        </p:nvSpPr>
        <p:spPr>
          <a:xfrm>
            <a:off x="2749731" y="365125"/>
            <a:ext cx="6844937" cy="1325563"/>
          </a:xfrm>
        </p:spPr>
        <p:txBody>
          <a:bodyPr>
            <a:normAutofit/>
          </a:bodyPr>
          <a:lstStyle/>
          <a:p>
            <a:r>
              <a:rPr lang="es-NI" sz="4000" b="1" kern="0" dirty="0">
                <a:effectLst/>
                <a:latin typeface="Arial" panose="020B0604020202020204" pitchFamily="34" charset="0"/>
                <a:ea typeface="Times New Roman" panose="02020603050405020304" pitchFamily="18" charset="0"/>
              </a:rPr>
              <a:t>Entrenamiento del Modelo</a:t>
            </a:r>
            <a:r>
              <a:rPr lang="es-NI" sz="4000" dirty="0">
                <a:effectLst/>
              </a:rPr>
              <a:t> </a:t>
            </a:r>
            <a:endParaRPr lang="es-NI" sz="4000" dirty="0"/>
          </a:p>
        </p:txBody>
      </p:sp>
      <p:pic>
        <p:nvPicPr>
          <p:cNvPr id="6" name="Marcador de contenido 5">
            <a:extLst>
              <a:ext uri="{FF2B5EF4-FFF2-40B4-BE49-F238E27FC236}">
                <a16:creationId xmlns:a16="http://schemas.microsoft.com/office/drawing/2014/main" id="{4BF0C52E-4492-15C3-741A-4DA285F0B0C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25764" y="1354252"/>
            <a:ext cx="5076561" cy="5138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Marcador de contenido 3">
            <a:extLst>
              <a:ext uri="{FF2B5EF4-FFF2-40B4-BE49-F238E27FC236}">
                <a16:creationId xmlns:a16="http://schemas.microsoft.com/office/drawing/2014/main" id="{1E9D2D5E-DC48-D7C6-2AB8-764C4F821003}"/>
              </a:ext>
            </a:extLst>
          </p:cNvPr>
          <p:cNvSpPr>
            <a:spLocks noGrp="1"/>
          </p:cNvSpPr>
          <p:nvPr>
            <p:ph sz="half" idx="2"/>
          </p:nvPr>
        </p:nvSpPr>
        <p:spPr/>
        <p:txBody>
          <a:bodyPr/>
          <a:lstStyle/>
          <a:p>
            <a:pPr algn="just"/>
            <a:r>
              <a:rPr lang="es-NI" sz="1800" dirty="0">
                <a:effectLst/>
                <a:latin typeface="Arial" panose="020B0604020202020204" pitchFamily="34" charset="0"/>
                <a:ea typeface="Times New Roman" panose="02020603050405020304" pitchFamily="18" charset="0"/>
              </a:rPr>
              <a:t>El modelo se entrenó durante 100 épocas.</a:t>
            </a:r>
          </a:p>
          <a:p>
            <a:pPr algn="just"/>
            <a:r>
              <a:rPr lang="es-NI" sz="1800" dirty="0">
                <a:effectLst/>
                <a:latin typeface="Arial" panose="020B0604020202020204" pitchFamily="34" charset="0"/>
                <a:ea typeface="Times New Roman" panose="02020603050405020304" pitchFamily="18" charset="0"/>
              </a:rPr>
              <a:t> En cada época, se realizó una pasada completa por el conjunto de datos de entrenamiento y se guardaba el modelo por cada epoca, y se ajustaron los pesos del modelo en función de la función de pérdida calculada.</a:t>
            </a:r>
            <a:endParaRPr lang="es-NI" sz="1800" dirty="0">
              <a:effectLst/>
              <a:latin typeface="Times New Roman" panose="02020603050405020304" pitchFamily="18" charset="0"/>
              <a:ea typeface="Times New Roman" panose="02020603050405020304" pitchFamily="18" charset="0"/>
            </a:endParaRPr>
          </a:p>
          <a:p>
            <a:pPr algn="just"/>
            <a:r>
              <a:rPr lang="es-NI" sz="1800" dirty="0">
                <a:effectLst/>
                <a:latin typeface="Arial" panose="020B0604020202020204" pitchFamily="34" charset="0"/>
                <a:ea typeface="Times New Roman" panose="02020603050405020304" pitchFamily="18" charset="0"/>
              </a:rPr>
              <a:t>Se registraron las métricas de pérdida y tiempo por época para monitorear el progreso.</a:t>
            </a:r>
            <a:endParaRPr lang="es-NI" sz="1800" dirty="0">
              <a:effectLst/>
              <a:latin typeface="Times New Roman" panose="02020603050405020304" pitchFamily="18" charset="0"/>
              <a:ea typeface="Times New Roman" panose="02020603050405020304" pitchFamily="18" charset="0"/>
            </a:endParaRPr>
          </a:p>
          <a:p>
            <a:pPr marL="0" indent="0">
              <a:buNone/>
            </a:pPr>
            <a:endParaRPr lang="es-NI" dirty="0"/>
          </a:p>
        </p:txBody>
      </p:sp>
    </p:spTree>
    <p:extLst>
      <p:ext uri="{BB962C8B-B14F-4D97-AF65-F5344CB8AC3E}">
        <p14:creationId xmlns:p14="http://schemas.microsoft.com/office/powerpoint/2010/main" val="3268899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588D2-B8B3-92C1-E773-BFDCF521F342}"/>
              </a:ext>
            </a:extLst>
          </p:cNvPr>
          <p:cNvSpPr>
            <a:spLocks noGrp="1"/>
          </p:cNvSpPr>
          <p:nvPr>
            <p:ph type="title"/>
          </p:nvPr>
        </p:nvSpPr>
        <p:spPr>
          <a:xfrm>
            <a:off x="2673531" y="115743"/>
            <a:ext cx="6844937" cy="697057"/>
          </a:xfrm>
        </p:spPr>
        <p:txBody>
          <a:bodyPr>
            <a:normAutofit/>
          </a:bodyPr>
          <a:lstStyle/>
          <a:p>
            <a:r>
              <a:rPr lang="es-NI" sz="4000" b="1" kern="0" dirty="0">
                <a:effectLst/>
                <a:latin typeface="Times New Roman" panose="02020603050405020304" pitchFamily="18" charset="0"/>
                <a:ea typeface="Times New Roman" panose="02020603050405020304" pitchFamily="18" charset="0"/>
              </a:rPr>
              <a:t>R</a:t>
            </a:r>
            <a:r>
              <a:rPr lang="es-NI" sz="4000" b="1" kern="0" dirty="0">
                <a:effectLst/>
                <a:latin typeface="Arial" panose="020B0604020202020204" pitchFamily="34" charset="0"/>
                <a:ea typeface="Times New Roman" panose="02020603050405020304" pitchFamily="18" charset="0"/>
              </a:rPr>
              <a:t>eanudar el entrenamiento </a:t>
            </a:r>
            <a:endParaRPr lang="es-NI" sz="4000" dirty="0"/>
          </a:p>
        </p:txBody>
      </p:sp>
      <p:sp>
        <p:nvSpPr>
          <p:cNvPr id="4" name="Marcador de contenido 3">
            <a:extLst>
              <a:ext uri="{FF2B5EF4-FFF2-40B4-BE49-F238E27FC236}">
                <a16:creationId xmlns:a16="http://schemas.microsoft.com/office/drawing/2014/main" id="{1E9D2D5E-DC48-D7C6-2AB8-764C4F821003}"/>
              </a:ext>
            </a:extLst>
          </p:cNvPr>
          <p:cNvSpPr>
            <a:spLocks noGrp="1"/>
          </p:cNvSpPr>
          <p:nvPr>
            <p:ph sz="half" idx="2"/>
          </p:nvPr>
        </p:nvSpPr>
        <p:spPr>
          <a:xfrm>
            <a:off x="5802746" y="1493116"/>
            <a:ext cx="5181600" cy="4351338"/>
          </a:xfrm>
        </p:spPr>
        <p:txBody>
          <a:bodyPr/>
          <a:lstStyle/>
          <a:p>
            <a:pPr algn="just"/>
            <a:r>
              <a:rPr lang="es-NI" sz="1800" kern="0" dirty="0">
                <a:effectLst/>
                <a:latin typeface="Arial" panose="020B0604020202020204" pitchFamily="34" charset="0"/>
                <a:ea typeface="Times New Roman" panose="02020603050405020304" pitchFamily="18" charset="0"/>
              </a:rPr>
              <a:t>Reanudar el entrenamiento desde un punto guardado tiene varias ventajas y se hace por las siguientes razones</a:t>
            </a:r>
            <a:r>
              <a:rPr lang="es-NI" sz="1200" kern="0" dirty="0">
                <a:latin typeface="Arial" panose="020B0604020202020204" pitchFamily="34" charset="0"/>
                <a:ea typeface="Times New Roman" panose="02020603050405020304" pitchFamily="18" charset="0"/>
              </a:rPr>
              <a:t>:</a:t>
            </a:r>
          </a:p>
          <a:p>
            <a:pPr algn="just"/>
            <a:r>
              <a:rPr lang="es-NI" sz="1800" kern="0" dirty="0">
                <a:effectLst/>
                <a:latin typeface="Arial" panose="020B0604020202020204" pitchFamily="34" charset="0"/>
                <a:ea typeface="Times New Roman" panose="02020603050405020304" pitchFamily="18" charset="0"/>
              </a:rPr>
              <a:t>Continuar el Progreso Interrumpido</a:t>
            </a:r>
            <a:r>
              <a:rPr lang="es-NI" dirty="0">
                <a:effectLst/>
              </a:rPr>
              <a:t> </a:t>
            </a:r>
            <a:endParaRPr lang="es-NI" sz="1200" kern="0" dirty="0">
              <a:effectLst/>
              <a:latin typeface="Arial" panose="020B0604020202020204" pitchFamily="34" charset="0"/>
            </a:endParaRPr>
          </a:p>
          <a:p>
            <a:pPr algn="just"/>
            <a:r>
              <a:rPr lang="es-NI" sz="1800" kern="0" dirty="0">
                <a:effectLst/>
                <a:latin typeface="Arial" panose="020B0604020202020204" pitchFamily="34" charset="0"/>
                <a:ea typeface="Times New Roman" panose="02020603050405020304" pitchFamily="18" charset="0"/>
              </a:rPr>
              <a:t>Ahorro de Tiempo y Recursos</a:t>
            </a:r>
            <a:r>
              <a:rPr lang="es-NI" dirty="0">
                <a:effectLst/>
              </a:rPr>
              <a:t> </a:t>
            </a:r>
            <a:endParaRPr lang="es-NI" sz="1200" kern="0" dirty="0">
              <a:latin typeface="Arial" panose="020B0604020202020204" pitchFamily="34" charset="0"/>
            </a:endParaRPr>
          </a:p>
          <a:p>
            <a:pPr algn="just"/>
            <a:r>
              <a:rPr lang="es-NI" sz="1800" kern="0" dirty="0">
                <a:effectLst/>
                <a:latin typeface="Arial" panose="020B0604020202020204" pitchFamily="34" charset="0"/>
                <a:ea typeface="Times New Roman" panose="02020603050405020304" pitchFamily="18" charset="0"/>
              </a:rPr>
              <a:t>Evaluación y Ajuste de Hiperparámetros</a:t>
            </a:r>
            <a:r>
              <a:rPr lang="es-NI" dirty="0">
                <a:effectLst/>
              </a:rPr>
              <a:t> </a:t>
            </a:r>
            <a:endParaRPr lang="es-NI" sz="1200" kern="0" dirty="0">
              <a:effectLst/>
              <a:latin typeface="Arial" panose="020B0604020202020204" pitchFamily="34" charset="0"/>
            </a:endParaRPr>
          </a:p>
          <a:p>
            <a:pPr marL="0" indent="0" algn="just">
              <a:buNone/>
            </a:pPr>
            <a:r>
              <a:rPr lang="es-NI" sz="1800" dirty="0">
                <a:latin typeface="Arial" panose="020B0604020202020204" pitchFamily="34" charset="0"/>
                <a:ea typeface="Times New Roman" panose="02020603050405020304" pitchFamily="18" charset="0"/>
              </a:rPr>
              <a:t>R</a:t>
            </a:r>
            <a:r>
              <a:rPr lang="es-NI" sz="1800" dirty="0">
                <a:effectLst/>
                <a:latin typeface="Arial" panose="020B0604020202020204" pitchFamily="34" charset="0"/>
                <a:ea typeface="Times New Roman" panose="02020603050405020304" pitchFamily="18" charset="0"/>
              </a:rPr>
              <a:t>eanudar el entrenamiento desde un punto guardado es una práctica esencial para asegurar la eficiencia, continuidad y robustez del proceso de entrenamiento de modelos de aprendizaje profundo.</a:t>
            </a:r>
            <a:endParaRPr lang="es-NI" sz="1800" dirty="0">
              <a:effectLst/>
              <a:latin typeface="Times New Roman" panose="02020603050405020304" pitchFamily="18" charset="0"/>
              <a:ea typeface="Times New Roman" panose="02020603050405020304" pitchFamily="18" charset="0"/>
            </a:endParaRPr>
          </a:p>
        </p:txBody>
      </p:sp>
      <p:pic>
        <p:nvPicPr>
          <p:cNvPr id="8" name="Marcador de contenido 7">
            <a:extLst>
              <a:ext uri="{FF2B5EF4-FFF2-40B4-BE49-F238E27FC236}">
                <a16:creationId xmlns:a16="http://schemas.microsoft.com/office/drawing/2014/main" id="{F61DC0F2-86A7-74C1-C933-99C595CB8F7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65018" y="926764"/>
            <a:ext cx="4863382" cy="5296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24184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47A1352E6FC5641A77F53D1892FD453" ma:contentTypeVersion="14" ma:contentTypeDescription="Crear nuevo documento." ma:contentTypeScope="" ma:versionID="4c5ac5d89ff37a1cfdd7fd2441742fa9">
  <xsd:schema xmlns:xsd="http://www.w3.org/2001/XMLSchema" xmlns:xs="http://www.w3.org/2001/XMLSchema" xmlns:p="http://schemas.microsoft.com/office/2006/metadata/properties" xmlns:ns2="309d00ff-01a2-4a8e-a8d7-1015cd4eb33b" xmlns:ns3="29cf2beb-2a90-4b61-8d27-952eb8af79dd" targetNamespace="http://schemas.microsoft.com/office/2006/metadata/properties" ma:root="true" ma:fieldsID="d3b706daaaf319412d185d1f4678d7bf" ns2:_="" ns3:_="">
    <xsd:import namespace="309d00ff-01a2-4a8e-a8d7-1015cd4eb33b"/>
    <xsd:import namespace="29cf2beb-2a90-4b61-8d27-952eb8af79d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9d00ff-01a2-4a8e-a8d7-1015cd4eb3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bbd16b73-22a5-4c2b-a29d-62afeadb1b9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cf2beb-2a90-4b61-8d27-952eb8af79d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a424a01-9fbf-4f51-9e14-41e864dd37c3}" ma:internalName="TaxCatchAll" ma:showField="CatchAllData" ma:web="29cf2beb-2a90-4b61-8d27-952eb8af79d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9cf2beb-2a90-4b61-8d27-952eb8af79dd" xsi:nil="true"/>
    <lcf76f155ced4ddcb4097134ff3c332f xmlns="309d00ff-01a2-4a8e-a8d7-1015cd4eb33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37295EE-023F-4D11-88E2-21558092BBEC}"/>
</file>

<file path=customXml/itemProps2.xml><?xml version="1.0" encoding="utf-8"?>
<ds:datastoreItem xmlns:ds="http://schemas.openxmlformats.org/officeDocument/2006/customXml" ds:itemID="{B3AEB901-3E8D-4DB1-897F-5A80610BEA24}"/>
</file>

<file path=customXml/itemProps3.xml><?xml version="1.0" encoding="utf-8"?>
<ds:datastoreItem xmlns:ds="http://schemas.openxmlformats.org/officeDocument/2006/customXml" ds:itemID="{6DE181FE-D112-422F-B910-54905870EFCD}"/>
</file>

<file path=docProps/app.xml><?xml version="1.0" encoding="utf-8"?>
<Properties xmlns="http://schemas.openxmlformats.org/officeDocument/2006/extended-properties" xmlns:vt="http://schemas.openxmlformats.org/officeDocument/2006/docPropsVTypes">
  <TotalTime>666</TotalTime>
  <Words>2164</Words>
  <Application>Microsoft Macintosh PowerPoint</Application>
  <PresentationFormat>Panorámica</PresentationFormat>
  <Paragraphs>106</Paragraphs>
  <Slides>19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19</vt:i4>
      </vt:variant>
    </vt:vector>
  </HeadingPairs>
  <TitlesOfParts>
    <vt:vector size="27" baseType="lpstr">
      <vt:lpstr>Calibri Light</vt:lpstr>
      <vt:lpstr>Arial</vt:lpstr>
      <vt:lpstr>Proxima Nova Alt Bl</vt:lpstr>
      <vt:lpstr>Times New Roman</vt:lpstr>
      <vt:lpstr>Proxima Nova Alt Lt</vt:lpstr>
      <vt:lpstr>Calibri</vt:lpstr>
      <vt:lpstr>Proxima Nova Rg</vt:lpstr>
      <vt:lpstr>Office Theme</vt:lpstr>
      <vt:lpstr>Presentación de PowerPoint</vt:lpstr>
      <vt:lpstr>Marlon Antonio Peralta Mendoza</vt:lpstr>
      <vt:lpstr>Introducción</vt:lpstr>
      <vt:lpstr>IA GENERATIVA E IA DISCRIMINATIVA</vt:lpstr>
      <vt:lpstr>Modelo de IA para la Detección de Neumonía mediante Redes Neuronales Convolucionales Visión General del Proceso de Desarrollo </vt:lpstr>
      <vt:lpstr>Preprocesamiento de Datos </vt:lpstr>
      <vt:lpstr>Arquitectura del Modelo  </vt:lpstr>
      <vt:lpstr>Entrenamiento del Modelo </vt:lpstr>
      <vt:lpstr>Reanudar el entrenamiento </vt:lpstr>
      <vt:lpstr>Evaluación del Modelo</vt:lpstr>
      <vt:lpstr>Evaluación del Modelo: Interpretación de las Métricas Obtenidas </vt:lpstr>
      <vt:lpstr>Evaluación del Modelo: Interpretación de las Métricas Obtenidas </vt:lpstr>
      <vt:lpstr>Evaluación del Modelo: Interpretación de las Métricas Obtenidas </vt:lpstr>
      <vt:lpstr>Evaluación del Modelo</vt:lpstr>
      <vt:lpstr>Evaluación del Modelo: Interpretación de las Métricas Obtenidas </vt:lpstr>
      <vt:lpstr>Evaluación del Modelo: Interpretación de las Métricas Obtenidas </vt:lpstr>
      <vt:lpstr>Sugerencias</vt:lpstr>
      <vt:lpstr>Referencias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Victor Manuel Blanco Brenes</dc:creator>
  <cp:lastModifiedBy>Marlon Antonio Peralta Mendoza</cp:lastModifiedBy>
  <cp:revision>38</cp:revision>
  <dcterms:created xsi:type="dcterms:W3CDTF">2024-08-09T20:35:45Z</dcterms:created>
  <dcterms:modified xsi:type="dcterms:W3CDTF">2024-09-11T23:01:33Z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0x010100947A1352E6FC5641A77F53D1892FD453</vt:lpwstr>
  </property>
</Properties>
</file>