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6" r:id="rId6"/>
    <p:sldId id="263" r:id="rId7"/>
    <p:sldId id="265" r:id="rId8"/>
    <p:sldId id="264" r:id="rId9"/>
    <p:sldId id="271" r:id="rId10"/>
    <p:sldId id="272" r:id="rId11"/>
    <p:sldId id="273" r:id="rId12"/>
    <p:sldId id="274" r:id="rId13"/>
    <p:sldId id="275" r:id="rId14"/>
    <p:sldId id="276" r:id="rId15"/>
    <p:sldId id="277" r:id="rId16"/>
    <p:sldId id="278" r:id="rId17"/>
    <p:sldId id="279" r:id="rId18"/>
    <p:sldId id="268" r:id="rId19"/>
    <p:sldId id="267" r:id="rId20"/>
    <p:sldId id="258" r:id="rId21"/>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DDD"/>
    <a:srgbClr val="186AAD"/>
    <a:srgbClr val="95B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C169B-E8F8-4FD6-95FD-627159DCC8E9}" v="12" dt="2023-08-16T17:47:50.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eth López" userId="aa34afb1-10ad-4757-956e-7b9defed19c7" providerId="ADAL" clId="{90EC169B-E8F8-4FD6-95FD-627159DCC8E9}"/>
    <pc:docChg chg="custSel addSld delSld modSld">
      <pc:chgData name="Keneth López" userId="aa34afb1-10ad-4757-956e-7b9defed19c7" providerId="ADAL" clId="{90EC169B-E8F8-4FD6-95FD-627159DCC8E9}" dt="2023-08-16T17:47:50.446" v="135"/>
      <pc:docMkLst>
        <pc:docMk/>
      </pc:docMkLst>
      <pc:sldChg chg="modSp mod setBg">
        <pc:chgData name="Keneth López" userId="aa34afb1-10ad-4757-956e-7b9defed19c7" providerId="ADAL" clId="{90EC169B-E8F8-4FD6-95FD-627159DCC8E9}" dt="2023-08-16T17:47:35.261" v="133"/>
        <pc:sldMkLst>
          <pc:docMk/>
          <pc:sldMk cId="3213591982" sldId="256"/>
        </pc:sldMkLst>
        <pc:spChg chg="mod">
          <ac:chgData name="Keneth López" userId="aa34afb1-10ad-4757-956e-7b9defed19c7" providerId="ADAL" clId="{90EC169B-E8F8-4FD6-95FD-627159DCC8E9}" dt="2023-08-16T17:36:37.622" v="125" actId="122"/>
          <ac:spMkLst>
            <pc:docMk/>
            <pc:sldMk cId="3213591982" sldId="256"/>
            <ac:spMk id="3" creationId="{325A9CC9-9E60-183D-8608-08AA4E9B0CF7}"/>
          </ac:spMkLst>
        </pc:spChg>
      </pc:sldChg>
      <pc:sldChg chg="modSp mod setBg">
        <pc:chgData name="Keneth López" userId="aa34afb1-10ad-4757-956e-7b9defed19c7" providerId="ADAL" clId="{90EC169B-E8F8-4FD6-95FD-627159DCC8E9}" dt="2023-08-16T17:30:52.734" v="42" actId="1076"/>
        <pc:sldMkLst>
          <pc:docMk/>
          <pc:sldMk cId="560177089" sldId="257"/>
        </pc:sldMkLst>
        <pc:spChg chg="mod">
          <ac:chgData name="Keneth López" userId="aa34afb1-10ad-4757-956e-7b9defed19c7" providerId="ADAL" clId="{90EC169B-E8F8-4FD6-95FD-627159DCC8E9}" dt="2023-08-16T17:29:50.147" v="38" actId="207"/>
          <ac:spMkLst>
            <pc:docMk/>
            <pc:sldMk cId="560177089" sldId="257"/>
            <ac:spMk id="2" creationId="{BDEF9360-CD80-040E-E819-3B7E052C9B74}"/>
          </ac:spMkLst>
        </pc:spChg>
        <pc:spChg chg="mod">
          <ac:chgData name="Keneth López" userId="aa34afb1-10ad-4757-956e-7b9defed19c7" providerId="ADAL" clId="{90EC169B-E8F8-4FD6-95FD-627159DCC8E9}" dt="2023-08-16T17:30:52.734" v="42" actId="1076"/>
          <ac:spMkLst>
            <pc:docMk/>
            <pc:sldMk cId="560177089" sldId="257"/>
            <ac:spMk id="3" creationId="{2D2AB941-4A1B-12D5-0476-4B593524556E}"/>
          </ac:spMkLst>
        </pc:spChg>
      </pc:sldChg>
      <pc:sldChg chg="addSp delSp modSp mod setBg">
        <pc:chgData name="Keneth López" userId="aa34afb1-10ad-4757-956e-7b9defed19c7" providerId="ADAL" clId="{90EC169B-E8F8-4FD6-95FD-627159DCC8E9}" dt="2023-08-16T17:47:50.446" v="135"/>
        <pc:sldMkLst>
          <pc:docMk/>
          <pc:sldMk cId="3417856363" sldId="258"/>
        </pc:sldMkLst>
        <pc:spChg chg="del mod">
          <ac:chgData name="Keneth López" userId="aa34afb1-10ad-4757-956e-7b9defed19c7" providerId="ADAL" clId="{90EC169B-E8F8-4FD6-95FD-627159DCC8E9}" dt="2023-08-16T17:35:11.418" v="109" actId="478"/>
          <ac:spMkLst>
            <pc:docMk/>
            <pc:sldMk cId="3417856363" sldId="258"/>
            <ac:spMk id="2" creationId="{F284B269-CB89-0502-B29E-0A496F923268}"/>
          </ac:spMkLst>
        </pc:spChg>
        <pc:spChg chg="del">
          <ac:chgData name="Keneth López" userId="aa34afb1-10ad-4757-956e-7b9defed19c7" providerId="ADAL" clId="{90EC169B-E8F8-4FD6-95FD-627159DCC8E9}" dt="2023-08-16T17:31:34.437" v="46" actId="478"/>
          <ac:spMkLst>
            <pc:docMk/>
            <pc:sldMk cId="3417856363" sldId="258"/>
            <ac:spMk id="3" creationId="{28A728E4-667D-9FE1-AC95-110C1DC9A7D7}"/>
          </ac:spMkLst>
        </pc:spChg>
        <pc:spChg chg="add mod">
          <ac:chgData name="Keneth López" userId="aa34afb1-10ad-4757-956e-7b9defed19c7" providerId="ADAL" clId="{90EC169B-E8F8-4FD6-95FD-627159DCC8E9}" dt="2023-08-16T17:35:28.810" v="116" actId="1076"/>
          <ac:spMkLst>
            <pc:docMk/>
            <pc:sldMk cId="3417856363" sldId="258"/>
            <ac:spMk id="4" creationId="{1178917D-6BDC-92FE-EEF2-EBC5D0ABE89C}"/>
          </ac:spMkLst>
        </pc:spChg>
        <pc:spChg chg="add del mod">
          <ac:chgData name="Keneth López" userId="aa34afb1-10ad-4757-956e-7b9defed19c7" providerId="ADAL" clId="{90EC169B-E8F8-4FD6-95FD-627159DCC8E9}" dt="2023-08-16T17:35:14.656" v="110" actId="478"/>
          <ac:spMkLst>
            <pc:docMk/>
            <pc:sldMk cId="3417856363" sldId="258"/>
            <ac:spMk id="6" creationId="{28A1FF16-5D57-2E26-7D22-03B9EC71BA9B}"/>
          </ac:spMkLst>
        </pc:spChg>
      </pc:sldChg>
      <pc:sldChg chg="add del">
        <pc:chgData name="Keneth López" userId="aa34afb1-10ad-4757-956e-7b9defed19c7" providerId="ADAL" clId="{90EC169B-E8F8-4FD6-95FD-627159DCC8E9}" dt="2023-08-16T17:47:15.966" v="131" actId="47"/>
        <pc:sldMkLst>
          <pc:docMk/>
          <pc:sldMk cId="2416325524" sldId="259"/>
        </pc:sldMkLst>
      </pc:sldChg>
      <pc:sldChg chg="add del">
        <pc:chgData name="Keneth López" userId="aa34afb1-10ad-4757-956e-7b9defed19c7" providerId="ADAL" clId="{90EC169B-E8F8-4FD6-95FD-627159DCC8E9}" dt="2023-08-16T17:47:15.217" v="130" actId="47"/>
        <pc:sldMkLst>
          <pc:docMk/>
          <pc:sldMk cId="4138974204" sldId="260"/>
        </pc:sldMkLst>
      </pc:sldChg>
      <pc:sldChg chg="add del">
        <pc:chgData name="Keneth López" userId="aa34afb1-10ad-4757-956e-7b9defed19c7" providerId="ADAL" clId="{90EC169B-E8F8-4FD6-95FD-627159DCC8E9}" dt="2023-08-16T17:47:09.160" v="129" actId="2696"/>
        <pc:sldMkLst>
          <pc:docMk/>
          <pc:sldMk cId="1292069151" sldId="261"/>
        </pc:sldMkLst>
      </pc:sldChg>
      <pc:sldChg chg="add del">
        <pc:chgData name="Keneth López" userId="aa34afb1-10ad-4757-956e-7b9defed19c7" providerId="ADAL" clId="{90EC169B-E8F8-4FD6-95FD-627159DCC8E9}" dt="2023-08-16T17:47:05.207" v="127" actId="2696"/>
        <pc:sldMkLst>
          <pc:docMk/>
          <pc:sldMk cId="3297360450" sldId="261"/>
        </pc:sldMkLst>
      </pc:sldChg>
      <pc:sldChg chg="add del">
        <pc:chgData name="Keneth López" userId="aa34afb1-10ad-4757-956e-7b9defed19c7" providerId="ADAL" clId="{90EC169B-E8F8-4FD6-95FD-627159DCC8E9}" dt="2023-08-16T17:46:58.049" v="126" actId="2696"/>
        <pc:sldMkLst>
          <pc:docMk/>
          <pc:sldMk cId="2661571595"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DF93C-9634-CE2D-7986-2B04A54B77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E99DF57B-6E0E-0ADF-DE50-46353224D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ADC4BD15-8DAB-91F1-1380-E8141870C98F}"/>
              </a:ext>
            </a:extLst>
          </p:cNvPr>
          <p:cNvSpPr>
            <a:spLocks noGrp="1"/>
          </p:cNvSpPr>
          <p:nvPr>
            <p:ph type="dt" sz="half" idx="10"/>
          </p:nvPr>
        </p:nvSpPr>
        <p:spPr/>
        <p:txBody>
          <a:bodyPr/>
          <a:lstStyle/>
          <a:p>
            <a:fld id="{419B709C-E74B-47A9-8AF4-7E4E564B53FA}" type="datetimeFigureOut">
              <a:rPr lang="es-NI" smtClean="0"/>
              <a:t>24/9/2023</a:t>
            </a:fld>
            <a:endParaRPr lang="es-NI"/>
          </a:p>
        </p:txBody>
      </p:sp>
      <p:sp>
        <p:nvSpPr>
          <p:cNvPr id="5" name="Marcador de pie de página 4">
            <a:extLst>
              <a:ext uri="{FF2B5EF4-FFF2-40B4-BE49-F238E27FC236}">
                <a16:creationId xmlns:a16="http://schemas.microsoft.com/office/drawing/2014/main" id="{B6090852-68D9-CA53-2F4A-01CCA4924E72}"/>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B1A2C6C-E6E9-6FF7-889D-4710F66AB59B}"/>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3013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4530E-E0E4-0FF0-8E8A-4FC38F3DF7B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5D873B3B-63AC-86E7-8A63-4E7E8ABCB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0AB9886-32CC-22DD-E117-A5E133C0AB30}"/>
              </a:ext>
            </a:extLst>
          </p:cNvPr>
          <p:cNvSpPr>
            <a:spLocks noGrp="1"/>
          </p:cNvSpPr>
          <p:nvPr>
            <p:ph type="dt" sz="half" idx="10"/>
          </p:nvPr>
        </p:nvSpPr>
        <p:spPr/>
        <p:txBody>
          <a:bodyPr/>
          <a:lstStyle/>
          <a:p>
            <a:fld id="{419B709C-E74B-47A9-8AF4-7E4E564B53FA}" type="datetimeFigureOut">
              <a:rPr lang="es-NI" smtClean="0"/>
              <a:t>24/9/2023</a:t>
            </a:fld>
            <a:endParaRPr lang="es-NI"/>
          </a:p>
        </p:txBody>
      </p:sp>
      <p:sp>
        <p:nvSpPr>
          <p:cNvPr id="5" name="Marcador de pie de página 4">
            <a:extLst>
              <a:ext uri="{FF2B5EF4-FFF2-40B4-BE49-F238E27FC236}">
                <a16:creationId xmlns:a16="http://schemas.microsoft.com/office/drawing/2014/main" id="{614FF439-E884-4F17-025F-F2719E22429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ECA06D6-08A1-5CE6-7845-A853DFE1510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9862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7DA179-E67F-B770-B8AD-B15C5BD0A3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E667FDD9-8B79-CC4E-C8ED-DDEF72F7ED1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CCC91944-DC98-160E-4859-F75E95066910}"/>
              </a:ext>
            </a:extLst>
          </p:cNvPr>
          <p:cNvSpPr>
            <a:spLocks noGrp="1"/>
          </p:cNvSpPr>
          <p:nvPr>
            <p:ph type="dt" sz="half" idx="10"/>
          </p:nvPr>
        </p:nvSpPr>
        <p:spPr/>
        <p:txBody>
          <a:bodyPr/>
          <a:lstStyle/>
          <a:p>
            <a:fld id="{419B709C-E74B-47A9-8AF4-7E4E564B53FA}" type="datetimeFigureOut">
              <a:rPr lang="es-NI" smtClean="0"/>
              <a:t>24/9/2023</a:t>
            </a:fld>
            <a:endParaRPr lang="es-NI"/>
          </a:p>
        </p:txBody>
      </p:sp>
      <p:sp>
        <p:nvSpPr>
          <p:cNvPr id="5" name="Marcador de pie de página 4">
            <a:extLst>
              <a:ext uri="{FF2B5EF4-FFF2-40B4-BE49-F238E27FC236}">
                <a16:creationId xmlns:a16="http://schemas.microsoft.com/office/drawing/2014/main" id="{4707F5C8-A850-7FCE-7327-2E54CE2600D5}"/>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26314240-1A31-1EE0-C48A-A02A90F3CEB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14626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FBB5B7-9591-2610-DE0A-3699A885487A}"/>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77F3FAD3-836F-9A21-C326-D54BCF8B32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0EEEDA05-D6EE-EE40-2813-48BE666D3174}"/>
              </a:ext>
            </a:extLst>
          </p:cNvPr>
          <p:cNvSpPr>
            <a:spLocks noGrp="1"/>
          </p:cNvSpPr>
          <p:nvPr>
            <p:ph type="dt" sz="half" idx="10"/>
          </p:nvPr>
        </p:nvSpPr>
        <p:spPr/>
        <p:txBody>
          <a:bodyPr/>
          <a:lstStyle/>
          <a:p>
            <a:fld id="{419B709C-E74B-47A9-8AF4-7E4E564B53FA}" type="datetimeFigureOut">
              <a:rPr lang="es-NI" smtClean="0"/>
              <a:t>24/9/2023</a:t>
            </a:fld>
            <a:endParaRPr lang="es-NI"/>
          </a:p>
        </p:txBody>
      </p:sp>
      <p:sp>
        <p:nvSpPr>
          <p:cNvPr id="5" name="Marcador de pie de página 4">
            <a:extLst>
              <a:ext uri="{FF2B5EF4-FFF2-40B4-BE49-F238E27FC236}">
                <a16:creationId xmlns:a16="http://schemas.microsoft.com/office/drawing/2014/main" id="{1A0671CB-9E0E-35B6-9775-B7C4F373D20F}"/>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0670BFB-7249-61EF-F40C-E87FC9218BA4}"/>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41520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441FD-1D22-8837-DEA8-9CD608865C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838B2A16-8D44-DE8A-6EDA-1F2FBDBAE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1A0571-1DE9-099A-4CE3-975F4BAC4E0B}"/>
              </a:ext>
            </a:extLst>
          </p:cNvPr>
          <p:cNvSpPr>
            <a:spLocks noGrp="1"/>
          </p:cNvSpPr>
          <p:nvPr>
            <p:ph type="dt" sz="half" idx="10"/>
          </p:nvPr>
        </p:nvSpPr>
        <p:spPr/>
        <p:txBody>
          <a:bodyPr/>
          <a:lstStyle/>
          <a:p>
            <a:fld id="{419B709C-E74B-47A9-8AF4-7E4E564B53FA}" type="datetimeFigureOut">
              <a:rPr lang="es-NI" smtClean="0"/>
              <a:t>24/9/2023</a:t>
            </a:fld>
            <a:endParaRPr lang="es-NI"/>
          </a:p>
        </p:txBody>
      </p:sp>
      <p:sp>
        <p:nvSpPr>
          <p:cNvPr id="5" name="Marcador de pie de página 4">
            <a:extLst>
              <a:ext uri="{FF2B5EF4-FFF2-40B4-BE49-F238E27FC236}">
                <a16:creationId xmlns:a16="http://schemas.microsoft.com/office/drawing/2014/main" id="{05BF1152-D0E4-4932-26EB-3C96E6C63F6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97812A6-9903-05B7-5CD2-67256E4768D1}"/>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71034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B7691-A84D-07CB-6F90-800856EB28FF}"/>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C6E7FA58-BC55-838E-4AE6-AE198CF5592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C000F6AC-9AF1-9223-0C59-AE093CAA3B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28492E63-2EB3-D827-9715-2A7CEE9518EA}"/>
              </a:ext>
            </a:extLst>
          </p:cNvPr>
          <p:cNvSpPr>
            <a:spLocks noGrp="1"/>
          </p:cNvSpPr>
          <p:nvPr>
            <p:ph type="dt" sz="half" idx="10"/>
          </p:nvPr>
        </p:nvSpPr>
        <p:spPr/>
        <p:txBody>
          <a:bodyPr/>
          <a:lstStyle/>
          <a:p>
            <a:fld id="{419B709C-E74B-47A9-8AF4-7E4E564B53FA}" type="datetimeFigureOut">
              <a:rPr lang="es-NI" smtClean="0"/>
              <a:t>24/9/2023</a:t>
            </a:fld>
            <a:endParaRPr lang="es-NI"/>
          </a:p>
        </p:txBody>
      </p:sp>
      <p:sp>
        <p:nvSpPr>
          <p:cNvPr id="6" name="Marcador de pie de página 5">
            <a:extLst>
              <a:ext uri="{FF2B5EF4-FFF2-40B4-BE49-F238E27FC236}">
                <a16:creationId xmlns:a16="http://schemas.microsoft.com/office/drawing/2014/main" id="{234019AC-ABEC-81CE-1BAD-B3D88A3DA4E3}"/>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45A55C3-C6F9-96FE-904A-9F10DDB71329}"/>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79594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0D0DA-FCC1-1CEC-A684-4B17F281A9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0B2BDDFE-2F2D-F844-EFE9-AD2E01929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7980056-DA3D-4689-1980-DA4A051ECA5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505AD022-77FB-31F2-26CA-2D6E0AD78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3E551E-DB0D-154C-C0F6-0C24073925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BD14FC9A-5F81-D566-72FB-233E3B380019}"/>
              </a:ext>
            </a:extLst>
          </p:cNvPr>
          <p:cNvSpPr>
            <a:spLocks noGrp="1"/>
          </p:cNvSpPr>
          <p:nvPr>
            <p:ph type="dt" sz="half" idx="10"/>
          </p:nvPr>
        </p:nvSpPr>
        <p:spPr/>
        <p:txBody>
          <a:bodyPr/>
          <a:lstStyle/>
          <a:p>
            <a:fld id="{419B709C-E74B-47A9-8AF4-7E4E564B53FA}" type="datetimeFigureOut">
              <a:rPr lang="es-NI" smtClean="0"/>
              <a:t>24/9/2023</a:t>
            </a:fld>
            <a:endParaRPr lang="es-NI"/>
          </a:p>
        </p:txBody>
      </p:sp>
      <p:sp>
        <p:nvSpPr>
          <p:cNvPr id="8" name="Marcador de pie de página 7">
            <a:extLst>
              <a:ext uri="{FF2B5EF4-FFF2-40B4-BE49-F238E27FC236}">
                <a16:creationId xmlns:a16="http://schemas.microsoft.com/office/drawing/2014/main" id="{54CCF691-F3DD-805F-C50D-A0C7FF7FBEBD}"/>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6EF360E4-B628-B7A2-044C-A57690A3662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6136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DDBC3-D5A1-8C47-9628-16E2176B50F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1266D389-40F0-36D1-DFC3-259E5AB52C79}"/>
              </a:ext>
            </a:extLst>
          </p:cNvPr>
          <p:cNvSpPr>
            <a:spLocks noGrp="1"/>
          </p:cNvSpPr>
          <p:nvPr>
            <p:ph type="dt" sz="half" idx="10"/>
          </p:nvPr>
        </p:nvSpPr>
        <p:spPr/>
        <p:txBody>
          <a:bodyPr/>
          <a:lstStyle/>
          <a:p>
            <a:fld id="{419B709C-E74B-47A9-8AF4-7E4E564B53FA}" type="datetimeFigureOut">
              <a:rPr lang="es-NI" smtClean="0"/>
              <a:t>24/9/2023</a:t>
            </a:fld>
            <a:endParaRPr lang="es-NI"/>
          </a:p>
        </p:txBody>
      </p:sp>
      <p:sp>
        <p:nvSpPr>
          <p:cNvPr id="4" name="Marcador de pie de página 3">
            <a:extLst>
              <a:ext uri="{FF2B5EF4-FFF2-40B4-BE49-F238E27FC236}">
                <a16:creationId xmlns:a16="http://schemas.microsoft.com/office/drawing/2014/main" id="{EEA54E48-6F80-5121-DAF1-0FE8C54DA3F1}"/>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E8504488-F3D7-0610-30F4-5DEFB80DAD8A}"/>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850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04CD3E-8B65-5248-86A0-E7D5D90F56E5}"/>
              </a:ext>
            </a:extLst>
          </p:cNvPr>
          <p:cNvSpPr>
            <a:spLocks noGrp="1"/>
          </p:cNvSpPr>
          <p:nvPr>
            <p:ph type="dt" sz="half" idx="10"/>
          </p:nvPr>
        </p:nvSpPr>
        <p:spPr/>
        <p:txBody>
          <a:bodyPr/>
          <a:lstStyle/>
          <a:p>
            <a:fld id="{419B709C-E74B-47A9-8AF4-7E4E564B53FA}" type="datetimeFigureOut">
              <a:rPr lang="es-NI" smtClean="0"/>
              <a:t>24/9/2023</a:t>
            </a:fld>
            <a:endParaRPr lang="es-NI"/>
          </a:p>
        </p:txBody>
      </p:sp>
      <p:sp>
        <p:nvSpPr>
          <p:cNvPr id="3" name="Marcador de pie de página 2">
            <a:extLst>
              <a:ext uri="{FF2B5EF4-FFF2-40B4-BE49-F238E27FC236}">
                <a16:creationId xmlns:a16="http://schemas.microsoft.com/office/drawing/2014/main" id="{F0D85507-ACBE-508D-71C2-473F0F6A4F57}"/>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75E004A5-9C54-3C64-E7E2-A14A73C746C2}"/>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3625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B6E0B-E3D3-A934-B805-A99020E6A2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070A997F-4860-B959-7BBC-890708244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378B81E1-9D36-A86B-63D2-9FFDD727C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C6775E-9727-D2C8-4EFD-9A4236D5EF5F}"/>
              </a:ext>
            </a:extLst>
          </p:cNvPr>
          <p:cNvSpPr>
            <a:spLocks noGrp="1"/>
          </p:cNvSpPr>
          <p:nvPr>
            <p:ph type="dt" sz="half" idx="10"/>
          </p:nvPr>
        </p:nvSpPr>
        <p:spPr/>
        <p:txBody>
          <a:bodyPr/>
          <a:lstStyle/>
          <a:p>
            <a:fld id="{419B709C-E74B-47A9-8AF4-7E4E564B53FA}" type="datetimeFigureOut">
              <a:rPr lang="es-NI" smtClean="0"/>
              <a:t>24/9/2023</a:t>
            </a:fld>
            <a:endParaRPr lang="es-NI"/>
          </a:p>
        </p:txBody>
      </p:sp>
      <p:sp>
        <p:nvSpPr>
          <p:cNvPr id="6" name="Marcador de pie de página 5">
            <a:extLst>
              <a:ext uri="{FF2B5EF4-FFF2-40B4-BE49-F238E27FC236}">
                <a16:creationId xmlns:a16="http://schemas.microsoft.com/office/drawing/2014/main" id="{7862201A-7DF5-FCCF-3956-236DE97C2D3E}"/>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C4A5058-5D4C-40E0-35C7-FA7A6C51390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384184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269F4-F5C8-5B3F-7E3A-12C51E7ADC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6634DE66-0514-137B-2C2D-474F54B23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AC46E420-EEAC-4402-81B3-F9F83753D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12101-E122-9658-465A-2EF15E364B33}"/>
              </a:ext>
            </a:extLst>
          </p:cNvPr>
          <p:cNvSpPr>
            <a:spLocks noGrp="1"/>
          </p:cNvSpPr>
          <p:nvPr>
            <p:ph type="dt" sz="half" idx="10"/>
          </p:nvPr>
        </p:nvSpPr>
        <p:spPr/>
        <p:txBody>
          <a:bodyPr/>
          <a:lstStyle/>
          <a:p>
            <a:fld id="{419B709C-E74B-47A9-8AF4-7E4E564B53FA}" type="datetimeFigureOut">
              <a:rPr lang="es-NI" smtClean="0"/>
              <a:t>24/9/2023</a:t>
            </a:fld>
            <a:endParaRPr lang="es-NI"/>
          </a:p>
        </p:txBody>
      </p:sp>
      <p:sp>
        <p:nvSpPr>
          <p:cNvPr id="6" name="Marcador de pie de página 5">
            <a:extLst>
              <a:ext uri="{FF2B5EF4-FFF2-40B4-BE49-F238E27FC236}">
                <a16:creationId xmlns:a16="http://schemas.microsoft.com/office/drawing/2014/main" id="{E321093A-F387-E7C4-1B6B-80FA651D6D98}"/>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E7EE28D5-B1D7-8B7A-112E-CC0206DA3A80}"/>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634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067EDC5-DB64-0F4B-3627-580F575E7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AC407F72-A20A-87F8-15F1-8BBD075D1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F4CEFD90-8347-FA93-1DDD-DA344C9D8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B709C-E74B-47A9-8AF4-7E4E564B53FA}" type="datetimeFigureOut">
              <a:rPr lang="es-NI" smtClean="0"/>
              <a:t>24/9/2023</a:t>
            </a:fld>
            <a:endParaRPr lang="es-NI"/>
          </a:p>
        </p:txBody>
      </p:sp>
      <p:sp>
        <p:nvSpPr>
          <p:cNvPr id="5" name="Marcador de pie de página 4">
            <a:extLst>
              <a:ext uri="{FF2B5EF4-FFF2-40B4-BE49-F238E27FC236}">
                <a16:creationId xmlns:a16="http://schemas.microsoft.com/office/drawing/2014/main" id="{CE46703A-E83B-4C29-8546-AEB0AF99D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433A2CF1-4FC8-3956-AE11-6EF421776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48F36-128D-4A94-BE40-ACD8F3111A28}" type="slidenum">
              <a:rPr lang="es-NI" smtClean="0"/>
              <a:t>‹Nº›</a:t>
            </a:fld>
            <a:endParaRPr lang="es-NI"/>
          </a:p>
        </p:txBody>
      </p:sp>
    </p:spTree>
    <p:extLst>
      <p:ext uri="{BB962C8B-B14F-4D97-AF65-F5344CB8AC3E}">
        <p14:creationId xmlns:p14="http://schemas.microsoft.com/office/powerpoint/2010/main" val="51293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BE373-6481-FBA5-4A97-9B4FF654DB9E}"/>
              </a:ext>
            </a:extLst>
          </p:cNvPr>
          <p:cNvSpPr>
            <a:spLocks noGrp="1"/>
          </p:cNvSpPr>
          <p:nvPr>
            <p:ph type="ctrTitle"/>
          </p:nvPr>
        </p:nvSpPr>
        <p:spPr>
          <a:xfrm>
            <a:off x="1616765" y="2637183"/>
            <a:ext cx="9144000" cy="1683026"/>
          </a:xfrm>
          <a:noFill/>
          <a:effectLst>
            <a:outerShdw blurRad="50800" dist="38100" dir="2700000" algn="tl" rotWithShape="0">
              <a:schemeClr val="accent1">
                <a:lumMod val="50000"/>
                <a:alpha val="33000"/>
              </a:schemeClr>
            </a:outerShdw>
            <a:reflection blurRad="6350" stA="52000" endA="300" endPos="35000" dir="5400000" sy="-100000" algn="bl" rotWithShape="0"/>
          </a:effectLst>
        </p:spPr>
        <p:txBody>
          <a:bodyPr>
            <a:normAutofit fontScale="90000"/>
          </a:bodyPr>
          <a:lstStyle/>
          <a:p>
            <a:r>
              <a:rPr lang="es-ES" sz="4400" dirty="0" smtClean="0">
                <a:solidFill>
                  <a:srgbClr val="186AAD"/>
                </a:solidFill>
                <a:latin typeface="Franklin Gothic Heavy" panose="020B0903020102020204" pitchFamily="34" charset="0"/>
              </a:rPr>
              <a:t>“Experiencias de la Implementación de Herramientas Tecnológicas de Educación Virtual en UNM Rivas”</a:t>
            </a:r>
            <a:endParaRPr lang="es-NI" sz="4400" dirty="0">
              <a:solidFill>
                <a:srgbClr val="186AAD"/>
              </a:solidFill>
              <a:latin typeface="Franklin Gothic Heavy" panose="020B0903020102020204" pitchFamily="34" charset="0"/>
            </a:endParaRPr>
          </a:p>
        </p:txBody>
      </p:sp>
      <p:sp>
        <p:nvSpPr>
          <p:cNvPr id="3" name="Subtítulo 2">
            <a:extLst>
              <a:ext uri="{FF2B5EF4-FFF2-40B4-BE49-F238E27FC236}">
                <a16:creationId xmlns:a16="http://schemas.microsoft.com/office/drawing/2014/main" id="{325A9CC9-9E60-183D-8608-08AA4E9B0CF7}"/>
              </a:ext>
            </a:extLst>
          </p:cNvPr>
          <p:cNvSpPr>
            <a:spLocks noGrp="1"/>
          </p:cNvSpPr>
          <p:nvPr>
            <p:ph type="subTitle" idx="1"/>
          </p:nvPr>
        </p:nvSpPr>
        <p:spPr>
          <a:xfrm>
            <a:off x="1616765" y="4569719"/>
            <a:ext cx="9144000" cy="1247985"/>
          </a:xfrm>
          <a:ln>
            <a:solidFill>
              <a:srgbClr val="002060"/>
            </a:solidFill>
          </a:ln>
        </p:spPr>
        <p:txBody>
          <a:bodyPr anchor="ctr"/>
          <a:lstStyle/>
          <a:p>
            <a:r>
              <a:rPr lang="es-ES" dirty="0" smtClean="0">
                <a:solidFill>
                  <a:srgbClr val="186AAD"/>
                </a:solidFill>
                <a:latin typeface="Roboto" panose="02000000000000000000" pitchFamily="2" charset="0"/>
                <a:ea typeface="Roboto" panose="02000000000000000000" pitchFamily="2" charset="0"/>
              </a:rPr>
              <a:t>Lic. Javier Hernández H.</a:t>
            </a:r>
          </a:p>
          <a:p>
            <a:r>
              <a:rPr lang="es-ES" dirty="0" smtClean="0">
                <a:solidFill>
                  <a:srgbClr val="186AAD"/>
                </a:solidFill>
                <a:latin typeface="Roboto" panose="02000000000000000000" pitchFamily="2" charset="0"/>
                <a:ea typeface="Roboto" panose="02000000000000000000" pitchFamily="2" charset="0"/>
              </a:rPr>
              <a:t>Soporte Técnico UNM Rivas</a:t>
            </a:r>
            <a:endParaRPr lang="es-NI" dirty="0">
              <a:solidFill>
                <a:srgbClr val="186AAD"/>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13591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3"/>
          <a:stretch>
            <a:fillRect/>
          </a:stretch>
        </p:blipFill>
        <p:spPr>
          <a:xfrm>
            <a:off x="2426188" y="1794177"/>
            <a:ext cx="7736714" cy="4647027"/>
          </a:xfrm>
          <a:prstGeom prst="rect">
            <a:avLst/>
          </a:prstGeom>
          <a:gradFill>
            <a:gsLst>
              <a:gs pos="0">
                <a:schemeClr val="accent6">
                  <a:lumMod val="75000"/>
                </a:schemeClr>
              </a:gs>
              <a:gs pos="74000">
                <a:schemeClr val="accent1">
                  <a:lumMod val="45000"/>
                  <a:lumOff val="55000"/>
                </a:schemeClr>
              </a:gs>
              <a:gs pos="87000">
                <a:schemeClr val="accent1">
                  <a:lumMod val="45000"/>
                  <a:lumOff val="55000"/>
                </a:schemeClr>
              </a:gs>
              <a:gs pos="96000">
                <a:schemeClr val="accent1">
                  <a:lumMod val="30000"/>
                  <a:lumOff val="70000"/>
                </a:schemeClr>
              </a:gs>
            </a:gsLst>
            <a:lin ang="5400000" scaled="1"/>
          </a:gradFill>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
        <p:nvSpPr>
          <p:cNvPr id="5" name="CuadroTexto 4"/>
          <p:cNvSpPr txBox="1"/>
          <p:nvPr/>
        </p:nvSpPr>
        <p:spPr>
          <a:xfrm>
            <a:off x="2426188" y="1424845"/>
            <a:ext cx="4024789" cy="369332"/>
          </a:xfrm>
          <a:prstGeom prst="rect">
            <a:avLst/>
          </a:prstGeom>
          <a:noFill/>
        </p:spPr>
        <p:txBody>
          <a:bodyPr wrap="square" rtlCol="0">
            <a:spAutoFit/>
          </a:bodyPr>
          <a:lstStyle/>
          <a:p>
            <a:r>
              <a:rPr lang="es-NI" dirty="0" smtClean="0"/>
              <a:t>Pregunta #4</a:t>
            </a:r>
            <a:endParaRPr lang="es-NI" dirty="0"/>
          </a:p>
        </p:txBody>
      </p:sp>
    </p:spTree>
    <p:extLst>
      <p:ext uri="{BB962C8B-B14F-4D97-AF65-F5344CB8AC3E}">
        <p14:creationId xmlns:p14="http://schemas.microsoft.com/office/powerpoint/2010/main" val="1782265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3"/>
          <a:stretch>
            <a:fillRect/>
          </a:stretch>
        </p:blipFill>
        <p:spPr>
          <a:xfrm>
            <a:off x="2175306" y="1781113"/>
            <a:ext cx="7744507" cy="440453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outerShdw blurRad="50800" dist="50800" dir="5400000" algn="ctr" rotWithShape="0">
              <a:schemeClr val="accent1">
                <a:lumMod val="60000"/>
                <a:lumOff val="40000"/>
              </a:schemeClr>
            </a:outerShdw>
          </a:effec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
        <p:nvSpPr>
          <p:cNvPr id="5" name="CuadroTexto 4"/>
          <p:cNvSpPr txBox="1"/>
          <p:nvPr/>
        </p:nvSpPr>
        <p:spPr>
          <a:xfrm>
            <a:off x="2175306" y="1411781"/>
            <a:ext cx="4024789" cy="369332"/>
          </a:xfrm>
          <a:prstGeom prst="rect">
            <a:avLst/>
          </a:prstGeom>
          <a:noFill/>
        </p:spPr>
        <p:txBody>
          <a:bodyPr wrap="square" rtlCol="0">
            <a:spAutoFit/>
          </a:bodyPr>
          <a:lstStyle/>
          <a:p>
            <a:r>
              <a:rPr lang="es-NI" dirty="0" smtClean="0"/>
              <a:t>Pregunta #5</a:t>
            </a:r>
            <a:endParaRPr lang="es-NI" dirty="0"/>
          </a:p>
        </p:txBody>
      </p:sp>
    </p:spTree>
    <p:extLst>
      <p:ext uri="{BB962C8B-B14F-4D97-AF65-F5344CB8AC3E}">
        <p14:creationId xmlns:p14="http://schemas.microsoft.com/office/powerpoint/2010/main" val="2431823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3"/>
          <a:stretch>
            <a:fillRect/>
          </a:stretch>
        </p:blipFill>
        <p:spPr>
          <a:xfrm>
            <a:off x="1879593" y="1623342"/>
            <a:ext cx="7815736" cy="482655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
        <p:nvSpPr>
          <p:cNvPr id="5" name="CuadroTexto 4"/>
          <p:cNvSpPr txBox="1"/>
          <p:nvPr/>
        </p:nvSpPr>
        <p:spPr>
          <a:xfrm>
            <a:off x="1879593" y="1275735"/>
            <a:ext cx="4024789" cy="369332"/>
          </a:xfrm>
          <a:prstGeom prst="rect">
            <a:avLst/>
          </a:prstGeom>
          <a:noFill/>
        </p:spPr>
        <p:txBody>
          <a:bodyPr wrap="square" rtlCol="0">
            <a:spAutoFit/>
          </a:bodyPr>
          <a:lstStyle/>
          <a:p>
            <a:r>
              <a:rPr lang="es-NI" dirty="0" smtClean="0"/>
              <a:t>Pregunta #6</a:t>
            </a:r>
            <a:endParaRPr lang="es-NI" dirty="0"/>
          </a:p>
        </p:txBody>
      </p:sp>
    </p:spTree>
    <p:extLst>
      <p:ext uri="{BB962C8B-B14F-4D97-AF65-F5344CB8AC3E}">
        <p14:creationId xmlns:p14="http://schemas.microsoft.com/office/powerpoint/2010/main" val="1655206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3"/>
          <a:stretch>
            <a:fillRect/>
          </a:stretch>
        </p:blipFill>
        <p:spPr>
          <a:xfrm>
            <a:off x="2054283" y="1804957"/>
            <a:ext cx="8642623" cy="4277791"/>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
        <p:nvSpPr>
          <p:cNvPr id="5" name="CuadroTexto 4"/>
          <p:cNvSpPr txBox="1"/>
          <p:nvPr/>
        </p:nvSpPr>
        <p:spPr>
          <a:xfrm>
            <a:off x="2054283" y="1435625"/>
            <a:ext cx="4024789" cy="369332"/>
          </a:xfrm>
          <a:prstGeom prst="rect">
            <a:avLst/>
          </a:prstGeom>
          <a:noFill/>
        </p:spPr>
        <p:txBody>
          <a:bodyPr wrap="square" rtlCol="0">
            <a:spAutoFit/>
          </a:bodyPr>
          <a:lstStyle/>
          <a:p>
            <a:r>
              <a:rPr lang="es-NI" dirty="0" smtClean="0"/>
              <a:t>Pregunta #7</a:t>
            </a:r>
            <a:endParaRPr lang="es-NI" dirty="0"/>
          </a:p>
        </p:txBody>
      </p:sp>
    </p:spTree>
    <p:extLst>
      <p:ext uri="{BB962C8B-B14F-4D97-AF65-F5344CB8AC3E}">
        <p14:creationId xmlns:p14="http://schemas.microsoft.com/office/powerpoint/2010/main" val="2884015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a:stretch>
            <a:fillRect/>
          </a:stretch>
        </p:blipFill>
        <p:spPr>
          <a:xfrm>
            <a:off x="2202199" y="1952975"/>
            <a:ext cx="7842753" cy="4355933"/>
          </a:xfrm>
          <a:prstGeom prst="rect">
            <a:avLst/>
          </a:prstGeom>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
        <p:nvSpPr>
          <p:cNvPr id="5" name="CuadroTexto 4"/>
          <p:cNvSpPr txBox="1"/>
          <p:nvPr/>
        </p:nvSpPr>
        <p:spPr>
          <a:xfrm>
            <a:off x="2202199" y="1429689"/>
            <a:ext cx="4024789" cy="369332"/>
          </a:xfrm>
          <a:prstGeom prst="rect">
            <a:avLst/>
          </a:prstGeom>
          <a:noFill/>
        </p:spPr>
        <p:txBody>
          <a:bodyPr wrap="square" rtlCol="0">
            <a:spAutoFit/>
          </a:bodyPr>
          <a:lstStyle/>
          <a:p>
            <a:r>
              <a:rPr lang="es-NI" dirty="0" smtClean="0"/>
              <a:t>Pregunta #8</a:t>
            </a:r>
            <a:endParaRPr lang="es-NI" dirty="0"/>
          </a:p>
        </p:txBody>
      </p:sp>
    </p:spTree>
    <p:extLst>
      <p:ext uri="{BB962C8B-B14F-4D97-AF65-F5344CB8AC3E}">
        <p14:creationId xmlns:p14="http://schemas.microsoft.com/office/powerpoint/2010/main" val="2688315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3"/>
          <a:stretch>
            <a:fillRect/>
          </a:stretch>
        </p:blipFill>
        <p:spPr>
          <a:xfrm>
            <a:off x="2179132" y="1964847"/>
            <a:ext cx="7596880" cy="4462621"/>
          </a:xfrm>
          <a:prstGeom prst="rect">
            <a:avLst/>
          </a:prstGeom>
          <a:solidFill>
            <a:schemeClr val="bg2">
              <a:lumMod val="75000"/>
            </a:schemeClr>
          </a:solidFill>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
        <p:nvSpPr>
          <p:cNvPr id="5" name="CuadroTexto 4"/>
          <p:cNvSpPr txBox="1"/>
          <p:nvPr/>
        </p:nvSpPr>
        <p:spPr>
          <a:xfrm>
            <a:off x="2179132" y="1435625"/>
            <a:ext cx="4024789" cy="369332"/>
          </a:xfrm>
          <a:prstGeom prst="rect">
            <a:avLst/>
          </a:prstGeom>
          <a:noFill/>
        </p:spPr>
        <p:txBody>
          <a:bodyPr wrap="square" rtlCol="0">
            <a:spAutoFit/>
          </a:bodyPr>
          <a:lstStyle/>
          <a:p>
            <a:r>
              <a:rPr lang="es-NI" dirty="0" smtClean="0"/>
              <a:t>Pregunta #9</a:t>
            </a:r>
            <a:endParaRPr lang="es-NI" dirty="0"/>
          </a:p>
        </p:txBody>
      </p:sp>
    </p:spTree>
    <p:extLst>
      <p:ext uri="{BB962C8B-B14F-4D97-AF65-F5344CB8AC3E}">
        <p14:creationId xmlns:p14="http://schemas.microsoft.com/office/powerpoint/2010/main" val="733796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3"/>
          <a:stretch>
            <a:fillRect/>
          </a:stretch>
        </p:blipFill>
        <p:spPr>
          <a:xfrm>
            <a:off x="2188753" y="2075343"/>
            <a:ext cx="8123121" cy="4190985"/>
          </a:xfrm>
          <a:prstGeom prst="rect">
            <a:avLst/>
          </a:prstGeom>
          <a:solidFill>
            <a:schemeClr val="tx2">
              <a:lumMod val="60000"/>
              <a:lumOff val="40000"/>
            </a:schemeClr>
          </a:solidFill>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
        <p:nvSpPr>
          <p:cNvPr id="5" name="CuadroTexto 4"/>
          <p:cNvSpPr txBox="1"/>
          <p:nvPr/>
        </p:nvSpPr>
        <p:spPr>
          <a:xfrm>
            <a:off x="2188753" y="1490873"/>
            <a:ext cx="4024789" cy="369332"/>
          </a:xfrm>
          <a:prstGeom prst="rect">
            <a:avLst/>
          </a:prstGeom>
          <a:noFill/>
        </p:spPr>
        <p:txBody>
          <a:bodyPr wrap="square" rtlCol="0">
            <a:spAutoFit/>
          </a:bodyPr>
          <a:lstStyle/>
          <a:p>
            <a:r>
              <a:rPr lang="es-NI" dirty="0" smtClean="0"/>
              <a:t>Pregunta #10</a:t>
            </a:r>
            <a:endParaRPr lang="es-NI" dirty="0"/>
          </a:p>
        </p:txBody>
      </p:sp>
    </p:spTree>
    <p:extLst>
      <p:ext uri="{BB962C8B-B14F-4D97-AF65-F5344CB8AC3E}">
        <p14:creationId xmlns:p14="http://schemas.microsoft.com/office/powerpoint/2010/main" val="2205573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a:stretch>
            <a:fillRect/>
          </a:stretch>
        </p:blipFill>
        <p:spPr>
          <a:xfrm>
            <a:off x="2272553" y="1979870"/>
            <a:ext cx="8202705" cy="4488962"/>
          </a:xfrm>
          <a:prstGeom prst="rect">
            <a:avLst/>
          </a:prstGeom>
          <a:gradFill flip="none" rotWithShape="1">
            <a:gsLst>
              <a:gs pos="0">
                <a:schemeClr val="bg1"/>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
        <p:nvSpPr>
          <p:cNvPr id="5" name="CuadroTexto 4"/>
          <p:cNvSpPr txBox="1"/>
          <p:nvPr/>
        </p:nvSpPr>
        <p:spPr>
          <a:xfrm>
            <a:off x="2272553" y="1443136"/>
            <a:ext cx="4024789" cy="369332"/>
          </a:xfrm>
          <a:prstGeom prst="rect">
            <a:avLst/>
          </a:prstGeom>
          <a:noFill/>
        </p:spPr>
        <p:txBody>
          <a:bodyPr wrap="square" rtlCol="0">
            <a:spAutoFit/>
          </a:bodyPr>
          <a:lstStyle/>
          <a:p>
            <a:r>
              <a:rPr lang="es-NI" dirty="0" smtClean="0"/>
              <a:t>Pregunta #11</a:t>
            </a:r>
            <a:endParaRPr lang="es-NI" dirty="0"/>
          </a:p>
        </p:txBody>
      </p:sp>
    </p:spTree>
    <p:extLst>
      <p:ext uri="{BB962C8B-B14F-4D97-AF65-F5344CB8AC3E}">
        <p14:creationId xmlns:p14="http://schemas.microsoft.com/office/powerpoint/2010/main" val="2539135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537447" y="1461266"/>
            <a:ext cx="9844470" cy="645830"/>
          </a:xfrm>
        </p:spPr>
        <p:txBody>
          <a:bodyPr>
            <a:normAutofit fontScale="90000"/>
          </a:bodyPr>
          <a:lstStyle/>
          <a:p>
            <a:pPr algn="ctr"/>
            <a:r>
              <a:rPr lang="es-NI" b="1" dirty="0" smtClean="0">
                <a:solidFill>
                  <a:srgbClr val="002060"/>
                </a:solidFill>
                <a:latin typeface="Bahnschrift" panose="020B0502040204020203" pitchFamily="34" charset="0"/>
                <a:ea typeface="Roboto" panose="02000000000000000000" pitchFamily="2" charset="0"/>
              </a:rPr>
              <a:t>Conclusiones</a:t>
            </a:r>
            <a:endParaRPr lang="es-NI"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2292627"/>
            <a:ext cx="10023764" cy="4068416"/>
          </a:xfrm>
          <a:pattFill prst="pct30">
            <a:fgClr>
              <a:schemeClr val="tx2">
                <a:lumMod val="60000"/>
                <a:lumOff val="40000"/>
              </a:schemeClr>
            </a:fgClr>
            <a:bgClr>
              <a:schemeClr val="bg1"/>
            </a:bgClr>
          </a:pattFill>
        </p:spPr>
        <p:txBody>
          <a:bodyPr>
            <a:normAutofit fontScale="62500" lnSpcReduction="20000"/>
          </a:bodyPr>
          <a:lstStyle/>
          <a:p>
            <a:pPr algn="just"/>
            <a:r>
              <a:rPr lang="es-NI" sz="4200" dirty="0"/>
              <a:t>Consideramos esta experiencia muy enriquecedora ya que permitió conocer el grado de utilización de los docentes de la UNM Rivas en el uso y manejo de las Herramientas Tecnológicas de Educación Virtual dentro de las aulas de clases</a:t>
            </a:r>
            <a:r>
              <a:rPr lang="es-NI" sz="4200" dirty="0" smtClean="0"/>
              <a:t>.</a:t>
            </a:r>
            <a:endParaRPr lang="es-NI" sz="4200" dirty="0">
              <a:solidFill>
                <a:srgbClr val="002060"/>
              </a:solidFill>
              <a:latin typeface="D-DIN" panose="020B0504030202030204" pitchFamily="34" charset="0"/>
              <a:ea typeface="Ebrima" panose="02000000000000000000" pitchFamily="2" charset="0"/>
              <a:cs typeface="Ebrima" panose="02000000000000000000" pitchFamily="2" charset="0"/>
            </a:endParaRPr>
          </a:p>
          <a:p>
            <a:pPr algn="just">
              <a:lnSpc>
                <a:spcPct val="107000"/>
              </a:lnSpc>
            </a:pPr>
            <a:r>
              <a:rPr lang="es-NI" sz="4200" dirty="0">
                <a:latin typeface="Calibri" panose="020F0502020204030204" pitchFamily="34" charset="0"/>
                <a:ea typeface="Calibri" panose="020F0502020204030204" pitchFamily="34" charset="0"/>
                <a:cs typeface="Times New Roman" panose="02020603050405020304" pitchFamily="18" charset="0"/>
              </a:rPr>
              <a:t>La utilización de Herramientas Tecnológicas de Educación Virtual permite a los estudiantes estar más </a:t>
            </a:r>
            <a:r>
              <a:rPr lang="es-NI" sz="4200" dirty="0" smtClean="0">
                <a:latin typeface="Calibri" panose="020F0502020204030204" pitchFamily="34" charset="0"/>
                <a:ea typeface="Calibri" panose="020F0502020204030204" pitchFamily="34" charset="0"/>
                <a:cs typeface="Times New Roman" panose="02020603050405020304" pitchFamily="18" charset="0"/>
              </a:rPr>
              <a:t>entusiasmados</a:t>
            </a:r>
          </a:p>
          <a:p>
            <a:pPr algn="just">
              <a:lnSpc>
                <a:spcPct val="107000"/>
              </a:lnSpc>
            </a:pPr>
            <a:r>
              <a:rPr lang="es-NI" sz="4200" dirty="0" smtClean="0">
                <a:latin typeface="Calibri" panose="020F0502020204030204" pitchFamily="34" charset="0"/>
                <a:ea typeface="Calibri" panose="020F0502020204030204" pitchFamily="34" charset="0"/>
                <a:cs typeface="Times New Roman" panose="02020603050405020304" pitchFamily="18" charset="0"/>
              </a:rPr>
              <a:t>Las Herramientas </a:t>
            </a:r>
            <a:r>
              <a:rPr lang="es-NI" sz="4200" dirty="0">
                <a:latin typeface="Calibri" panose="020F0502020204030204" pitchFamily="34" charset="0"/>
                <a:ea typeface="Calibri" panose="020F0502020204030204" pitchFamily="34" charset="0"/>
                <a:cs typeface="Times New Roman" panose="02020603050405020304" pitchFamily="18" charset="0"/>
              </a:rPr>
              <a:t>Tecnológicas de Educación Virtual </a:t>
            </a:r>
            <a:r>
              <a:rPr lang="es-NI" sz="4200" dirty="0" smtClean="0">
                <a:latin typeface="Calibri" panose="020F0502020204030204" pitchFamily="34" charset="0"/>
                <a:ea typeface="Calibri" panose="020F0502020204030204" pitchFamily="34" charset="0"/>
                <a:cs typeface="Times New Roman" panose="02020603050405020304" pitchFamily="18" charset="0"/>
              </a:rPr>
              <a:t>permitir </a:t>
            </a:r>
            <a:r>
              <a:rPr lang="es-NI" sz="4200" dirty="0">
                <a:latin typeface="Calibri" panose="020F0502020204030204" pitchFamily="34" charset="0"/>
                <a:ea typeface="Calibri" panose="020F0502020204030204" pitchFamily="34" charset="0"/>
                <a:cs typeface="Times New Roman" panose="02020603050405020304" pitchFamily="18" charset="0"/>
              </a:rPr>
              <a:t>una mejor comunicación </a:t>
            </a:r>
            <a:r>
              <a:rPr lang="es-NI" sz="4200" smtClean="0">
                <a:latin typeface="Calibri" panose="020F0502020204030204" pitchFamily="34" charset="0"/>
                <a:ea typeface="Calibri" panose="020F0502020204030204" pitchFamily="34" charset="0"/>
                <a:cs typeface="Times New Roman" panose="02020603050405020304" pitchFamily="18" charset="0"/>
              </a:rPr>
              <a:t>entre estudiantes y </a:t>
            </a:r>
            <a:r>
              <a:rPr lang="es-NI" sz="4200" dirty="0">
                <a:latin typeface="Calibri" panose="020F0502020204030204" pitchFamily="34" charset="0"/>
                <a:ea typeface="Calibri" panose="020F0502020204030204" pitchFamily="34" charset="0"/>
                <a:cs typeface="Times New Roman" panose="02020603050405020304" pitchFamily="18" charset="0"/>
              </a:rPr>
              <a:t>docentes</a:t>
            </a:r>
            <a:r>
              <a:rPr lang="es-NI" sz="42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pPr>
            <a:r>
              <a:rPr lang="es-NI" sz="4200" dirty="0">
                <a:latin typeface="Calibri" panose="020F0502020204030204" pitchFamily="34" charset="0"/>
                <a:ea typeface="Calibri" panose="020F0502020204030204" pitchFamily="34" charset="0"/>
                <a:cs typeface="Times New Roman" panose="02020603050405020304" pitchFamily="18" charset="0"/>
              </a:rPr>
              <a:t>Consideramos necesario implementar también otras plataformas especializadas en el campo educativo tales como Moodle, </a:t>
            </a:r>
            <a:r>
              <a:rPr lang="es-NI" sz="4200" dirty="0" err="1">
                <a:latin typeface="Calibri" panose="020F0502020204030204" pitchFamily="34" charset="0"/>
                <a:ea typeface="Calibri" panose="020F0502020204030204" pitchFamily="34" charset="0"/>
                <a:cs typeface="Times New Roman" panose="02020603050405020304" pitchFamily="18" charset="0"/>
              </a:rPr>
              <a:t>Canvas</a:t>
            </a:r>
            <a:r>
              <a:rPr lang="es-NI" sz="4200" dirty="0">
                <a:latin typeface="Calibri" panose="020F0502020204030204" pitchFamily="34" charset="0"/>
                <a:ea typeface="Calibri" panose="020F0502020204030204" pitchFamily="34" charset="0"/>
                <a:cs typeface="Times New Roman" panose="02020603050405020304" pitchFamily="18" charset="0"/>
              </a:rPr>
              <a:t> o </a:t>
            </a:r>
            <a:r>
              <a:rPr lang="es-NI" sz="4200" dirty="0" err="1">
                <a:latin typeface="Calibri" panose="020F0502020204030204" pitchFamily="34" charset="0"/>
                <a:ea typeface="Calibri" panose="020F0502020204030204" pitchFamily="34" charset="0"/>
                <a:cs typeface="Times New Roman" panose="02020603050405020304" pitchFamily="18" charset="0"/>
              </a:rPr>
              <a:t>Chamilo</a:t>
            </a:r>
            <a:r>
              <a:rPr lang="es-NI" sz="4200" dirty="0">
                <a:latin typeface="Calibri" panose="020F0502020204030204" pitchFamily="34" charset="0"/>
                <a:ea typeface="Calibri" panose="020F0502020204030204" pitchFamily="34" charset="0"/>
                <a:cs typeface="Times New Roman" panose="02020603050405020304" pitchFamily="18" charset="0"/>
              </a:rPr>
              <a:t>, entre otros.</a:t>
            </a:r>
          </a:p>
          <a:p>
            <a:pPr algn="just">
              <a:lnSpc>
                <a:spcPct val="107000"/>
              </a:lnSpc>
              <a:spcAft>
                <a:spcPts val="0"/>
              </a:spcAft>
            </a:pPr>
            <a:endParaRPr lang="es-NI" sz="1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NI" sz="20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Tree>
    <p:extLst>
      <p:ext uri="{BB962C8B-B14F-4D97-AF65-F5344CB8AC3E}">
        <p14:creationId xmlns:p14="http://schemas.microsoft.com/office/powerpoint/2010/main" val="242145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1563314"/>
            <a:ext cx="10023764" cy="579569"/>
          </a:xfrm>
        </p:spPr>
        <p:txBody>
          <a:bodyPr>
            <a:normAutofit fontScale="90000"/>
          </a:bodyPr>
          <a:lstStyle/>
          <a:p>
            <a:pPr algn="ctr"/>
            <a:r>
              <a:rPr lang="es-NI" b="1" dirty="0" smtClean="0">
                <a:solidFill>
                  <a:srgbClr val="002060"/>
                </a:solidFill>
                <a:latin typeface="Bahnschrift" panose="020B0502040204020203" pitchFamily="34" charset="0"/>
                <a:ea typeface="Roboto" panose="02000000000000000000" pitchFamily="2" charset="0"/>
              </a:rPr>
              <a:t>Recomendaciones</a:t>
            </a:r>
            <a:endParaRPr lang="es-NI"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2430462"/>
            <a:ext cx="10023764" cy="3388447"/>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pPr marL="0" indent="0" algn="just">
              <a:buNone/>
            </a:pPr>
            <a:r>
              <a:rPr lang="es-NI" dirty="0">
                <a:latin typeface="Calibri" panose="020F0502020204030204" pitchFamily="34" charset="0"/>
                <a:ea typeface="Calibri" panose="020F0502020204030204" pitchFamily="34" charset="0"/>
                <a:cs typeface="Times New Roman" panose="02020603050405020304" pitchFamily="18" charset="0"/>
              </a:rPr>
              <a:t>Seguir fomentando el uso de las Herramientas Tecnológicas de Educación Virtual para poder aprovechar todos los beneficios de la </a:t>
            </a:r>
            <a:r>
              <a:rPr lang="es-NI" dirty="0" smtClean="0">
                <a:latin typeface="Calibri" panose="020F0502020204030204" pitchFamily="34" charset="0"/>
                <a:ea typeface="Calibri" panose="020F0502020204030204" pitchFamily="34" charset="0"/>
                <a:cs typeface="Times New Roman" panose="02020603050405020304" pitchFamily="18" charset="0"/>
              </a:rPr>
              <a:t>tecnología.</a:t>
            </a:r>
          </a:p>
          <a:p>
            <a:pPr marL="0" indent="0" algn="just">
              <a:lnSpc>
                <a:spcPct val="107000"/>
              </a:lnSpc>
              <a:spcAft>
                <a:spcPts val="0"/>
              </a:spcAft>
              <a:buNone/>
            </a:pPr>
            <a:r>
              <a:rPr lang="es-NI" dirty="0">
                <a:latin typeface="Calibri" panose="020F0502020204030204" pitchFamily="34" charset="0"/>
                <a:ea typeface="Calibri" panose="020F0502020204030204" pitchFamily="34" charset="0"/>
                <a:cs typeface="Times New Roman" panose="02020603050405020304" pitchFamily="18" charset="0"/>
              </a:rPr>
              <a:t>También es necesario conocer, fomentar e implementar también otras plataformas o Sistemas de Gestión de Aprendizajes (LMS) con mayor control y más especializadas que permitan gestionar toda la actividad formativa dentro de la Universidad.</a:t>
            </a:r>
            <a:endParaRPr lang="es-NI"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NI" dirty="0">
              <a:solidFill>
                <a:srgbClr val="002060"/>
              </a:solidFill>
              <a:latin typeface="D-DIN" panose="020B0504030202030204" pitchFamily="34" charset="0"/>
              <a:ea typeface="Ebrima" panose="02000000000000000000" pitchFamily="2" charset="0"/>
              <a:cs typeface="Ebrima" panose="02000000000000000000" pitchFamily="2"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Tree>
    <p:extLst>
      <p:ext uri="{BB962C8B-B14F-4D97-AF65-F5344CB8AC3E}">
        <p14:creationId xmlns:p14="http://schemas.microsoft.com/office/powerpoint/2010/main" val="403099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205026" y="4923460"/>
            <a:ext cx="2198075" cy="1731446"/>
          </a:xfrm>
          <a:prstGeom prst="rect">
            <a:avLst/>
          </a:prstGeom>
        </p:spPr>
      </p:pic>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1326980"/>
            <a:ext cx="10023764" cy="1267389"/>
          </a:xfr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s-NI" b="1" dirty="0">
                <a:solidFill>
                  <a:srgbClr val="7030A0"/>
                </a:solidFill>
              </a:rPr>
              <a:t>ORIGEN </a:t>
            </a:r>
            <a:r>
              <a:rPr lang="es-NI" b="1" dirty="0" smtClean="0">
                <a:solidFill>
                  <a:srgbClr val="7030A0"/>
                </a:solidFill>
              </a:rPr>
              <a:t>Y OBJETIVO DE </a:t>
            </a:r>
            <a:r>
              <a:rPr lang="es-NI" b="1" dirty="0">
                <a:solidFill>
                  <a:srgbClr val="7030A0"/>
                </a:solidFill>
              </a:rPr>
              <a:t>LA </a:t>
            </a:r>
            <a:r>
              <a:rPr lang="es-NI" b="1" dirty="0" smtClean="0">
                <a:solidFill>
                  <a:srgbClr val="7030A0"/>
                </a:solidFill>
              </a:rPr>
              <a:t>UNM</a:t>
            </a:r>
            <a:endParaRPr lang="es-NI" b="1" dirty="0">
              <a:solidFill>
                <a:srgbClr val="7030A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2573216" y="2671120"/>
            <a:ext cx="8898348" cy="3983786"/>
          </a:xfrm>
          <a:noFill/>
        </p:spPr>
        <p:txBody>
          <a:bodyPr>
            <a:normAutofit fontScale="92500" lnSpcReduction="20000"/>
          </a:bodyPr>
          <a:lstStyle/>
          <a:p>
            <a:pPr marL="0" indent="0" algn="just">
              <a:buNone/>
            </a:pP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La UNM nació el 08 de febrero de 2022 con la creación de la ley 1110 y se creó como una Institución Educativa del Estado y miembro del CNU.</a:t>
            </a:r>
          </a:p>
          <a:p>
            <a:pPr marL="0" indent="0">
              <a:buNone/>
            </a:pPr>
            <a:endParaRPr lang="es-NI" sz="1400" dirty="0">
              <a:solidFill>
                <a:srgbClr val="002060"/>
              </a:solidFill>
              <a:latin typeface="D-DIN" panose="020B0504030202030204" pitchFamily="34" charset="0"/>
              <a:ea typeface="Ebrima" panose="02000000000000000000" pitchFamily="2" charset="0"/>
              <a:cs typeface="Ebrima" panose="02000000000000000000" pitchFamily="2" charset="0"/>
            </a:endParaRPr>
          </a:p>
          <a:p>
            <a:pPr marL="0" indent="0" algn="just">
              <a:buNone/>
            </a:pP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Su objetivo era asegurar la continuidad y finalización educativa de los estudiantes de las extintas universidades UHISPAM, UPONIC, </a:t>
            </a:r>
            <a:r>
              <a:rPr lang="es-NI" dirty="0" smtClean="0">
                <a:solidFill>
                  <a:srgbClr val="002060"/>
                </a:solidFill>
                <a:latin typeface="D-DIN" panose="020B0504030202030204" pitchFamily="34" charset="0"/>
                <a:ea typeface="Ebrima" panose="02000000000000000000" pitchFamily="2" charset="0"/>
                <a:cs typeface="Ebrima" panose="02000000000000000000" pitchFamily="2" charset="0"/>
              </a:rPr>
              <a:t>UNEH y UPF, </a:t>
            </a: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y </a:t>
            </a:r>
            <a:r>
              <a:rPr lang="es-NI" dirty="0" smtClean="0">
                <a:solidFill>
                  <a:srgbClr val="002060"/>
                </a:solidFill>
                <a:latin typeface="D-DIN" panose="020B0504030202030204" pitchFamily="34" charset="0"/>
                <a:ea typeface="Ebrima" panose="02000000000000000000" pitchFamily="2" charset="0"/>
                <a:cs typeface="Ebrima" panose="02000000000000000000" pitchFamily="2" charset="0"/>
              </a:rPr>
              <a:t>a la vez crear </a:t>
            </a: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espacios para estudiantes de nuevo ingreso.</a:t>
            </a:r>
          </a:p>
          <a:p>
            <a:pPr marL="0" indent="0">
              <a:buNone/>
            </a:pPr>
            <a:endParaRPr lang="es-NI" sz="1400" dirty="0">
              <a:solidFill>
                <a:srgbClr val="002060"/>
              </a:solidFill>
              <a:latin typeface="D-DIN" panose="020B0504030202030204" pitchFamily="34" charset="0"/>
              <a:ea typeface="Ebrima" panose="02000000000000000000" pitchFamily="2" charset="0"/>
              <a:cs typeface="Ebrima" panose="02000000000000000000" pitchFamily="2" charset="0"/>
            </a:endParaRPr>
          </a:p>
          <a:p>
            <a:pPr marL="0" indent="0" algn="just">
              <a:buNone/>
            </a:pP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Al iniciar actividades </a:t>
            </a:r>
            <a:r>
              <a:rPr lang="es-NI" dirty="0" smtClean="0">
                <a:solidFill>
                  <a:srgbClr val="002060"/>
                </a:solidFill>
                <a:latin typeface="D-DIN" panose="020B0504030202030204" pitchFamily="34" charset="0"/>
                <a:ea typeface="Ebrima" panose="02000000000000000000" pitchFamily="2" charset="0"/>
                <a:cs typeface="Ebrima" panose="02000000000000000000" pitchFamily="2" charset="0"/>
              </a:rPr>
              <a:t>habían </a:t>
            </a: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12 sedes a nivel nacional, teniendo presencia en </a:t>
            </a:r>
            <a:r>
              <a:rPr lang="es-NI" dirty="0" smtClean="0">
                <a:solidFill>
                  <a:srgbClr val="002060"/>
                </a:solidFill>
                <a:latin typeface="D-DIN" panose="020B0504030202030204" pitchFamily="34" charset="0"/>
                <a:ea typeface="Ebrima" panose="02000000000000000000" pitchFamily="2" charset="0"/>
                <a:cs typeface="Ebrima" panose="02000000000000000000" pitchFamily="2" charset="0"/>
              </a:rPr>
              <a:t>la mayoría de los </a:t>
            </a: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departamentos del país.</a:t>
            </a:r>
          </a:p>
          <a:p>
            <a:pPr marL="0" indent="0">
              <a:buNone/>
            </a:pPr>
            <a:endParaRPr lang="es-NI" dirty="0">
              <a:solidFill>
                <a:srgbClr val="002060"/>
              </a:solidFill>
              <a:latin typeface="D-DIN" panose="020B0504030202030204" pitchFamily="34" charset="0"/>
              <a:ea typeface="Ebrima" panose="02000000000000000000" pitchFamily="2" charset="0"/>
              <a:cs typeface="Ebrima" panose="02000000000000000000" pitchFamily="2"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pic>
        <p:nvPicPr>
          <p:cNvPr id="6" name="Imagen 5"/>
          <p:cNvPicPr>
            <a:picLocks noChangeAspect="1"/>
          </p:cNvPicPr>
          <p:nvPr/>
        </p:nvPicPr>
        <p:blipFill>
          <a:blip r:embed="rId5"/>
          <a:stretch>
            <a:fillRect/>
          </a:stretch>
        </p:blipFill>
        <p:spPr>
          <a:xfrm>
            <a:off x="348762" y="2930400"/>
            <a:ext cx="2198075" cy="1572952"/>
          </a:xfrm>
          <a:prstGeom prst="rect">
            <a:avLst/>
          </a:prstGeom>
        </p:spPr>
      </p:pic>
    </p:spTree>
    <p:extLst>
      <p:ext uri="{BB962C8B-B14F-4D97-AF65-F5344CB8AC3E}">
        <p14:creationId xmlns:p14="http://schemas.microsoft.com/office/powerpoint/2010/main" val="560177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178917D-6BDC-92FE-EEF2-EBC5D0ABE89C}"/>
              </a:ext>
            </a:extLst>
          </p:cNvPr>
          <p:cNvSpPr txBox="1">
            <a:spLocks/>
          </p:cNvSpPr>
          <p:nvPr/>
        </p:nvSpPr>
        <p:spPr>
          <a:xfrm>
            <a:off x="2020165" y="3429000"/>
            <a:ext cx="8151669" cy="630816"/>
          </a:xfrm>
          <a:prstGeom prst="rect">
            <a:avLst/>
          </a:prstGeom>
          <a:noFill/>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dirty="0">
                <a:solidFill>
                  <a:srgbClr val="186AAD"/>
                </a:solidFill>
                <a:latin typeface="Franklin Gothic Heavy" panose="020B0903020102020204" pitchFamily="34" charset="0"/>
              </a:rPr>
              <a:t>¡Gracias por su atención!</a:t>
            </a:r>
            <a:endParaRPr lang="es-NI" sz="4800" dirty="0">
              <a:solidFill>
                <a:srgbClr val="186AAD"/>
              </a:solidFill>
              <a:latin typeface="Franklin Gothic Heavy" panose="020B0903020102020204" pitchFamily="34" charset="0"/>
            </a:endParaRPr>
          </a:p>
        </p:txBody>
      </p:sp>
    </p:spTree>
    <p:extLst>
      <p:ext uri="{BB962C8B-B14F-4D97-AF65-F5344CB8AC3E}">
        <p14:creationId xmlns:p14="http://schemas.microsoft.com/office/powerpoint/2010/main" val="3417856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1275735"/>
            <a:ext cx="10023764" cy="1369880"/>
          </a:xfrm>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s-NI" b="1" dirty="0">
                <a:solidFill>
                  <a:srgbClr val="00B050"/>
                </a:solidFill>
              </a:rPr>
              <a:t>QUE SON LAS HERRAMIENTAS TECNOLÓGICAS DE EDUCACIÓN </a:t>
            </a:r>
            <a:r>
              <a:rPr lang="es-NI" b="1" dirty="0" smtClean="0">
                <a:solidFill>
                  <a:srgbClr val="00B050"/>
                </a:solidFill>
              </a:rPr>
              <a:t>VIRTUAL</a:t>
            </a:r>
            <a:endParaRPr lang="es-NI" b="1" dirty="0">
              <a:solidFill>
                <a:srgbClr val="00B05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800" y="2893043"/>
            <a:ext cx="10023764" cy="2056613"/>
          </a:xfrm>
        </p:spPr>
        <p:txBody>
          <a:bodyPr>
            <a:normAutofit/>
          </a:bodyPr>
          <a:lstStyle/>
          <a:p>
            <a:pPr marL="0" indent="0" algn="just">
              <a:buNone/>
            </a:pP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Las Herramientas Tecnológicas de Educación Virtual, son el conjunto de </a:t>
            </a:r>
            <a:r>
              <a:rPr lang="es-NI" u="sng" dirty="0" smtClean="0">
                <a:solidFill>
                  <a:srgbClr val="002060"/>
                </a:solidFill>
                <a:latin typeface="D-DIN" panose="020B0504030202030204" pitchFamily="34" charset="0"/>
                <a:ea typeface="Ebrima" panose="02000000000000000000" pitchFamily="2" charset="0"/>
                <a:cs typeface="Ebrima" panose="02000000000000000000" pitchFamily="2" charset="0"/>
              </a:rPr>
              <a:t>Dispositivos electrónicos</a:t>
            </a:r>
            <a:r>
              <a:rPr lang="es-NI" dirty="0" smtClean="0">
                <a:solidFill>
                  <a:srgbClr val="002060"/>
                </a:solidFill>
                <a:latin typeface="D-DIN" panose="020B0504030202030204" pitchFamily="34" charset="0"/>
                <a:ea typeface="Ebrima" panose="02000000000000000000" pitchFamily="2" charset="0"/>
                <a:cs typeface="Ebrima" panose="02000000000000000000" pitchFamily="2" charset="0"/>
              </a:rPr>
              <a:t> tales como (computadoras</a:t>
            </a: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 Smartphone, tabletas, entre otros) y las </a:t>
            </a:r>
            <a:r>
              <a:rPr lang="es-NI" u="sng" dirty="0" smtClean="0">
                <a:solidFill>
                  <a:srgbClr val="002060"/>
                </a:solidFill>
                <a:latin typeface="D-DIN" panose="020B0504030202030204" pitchFamily="34" charset="0"/>
                <a:ea typeface="Ebrima" panose="02000000000000000000" pitchFamily="2" charset="0"/>
                <a:cs typeface="Ebrima" panose="02000000000000000000" pitchFamily="2" charset="0"/>
              </a:rPr>
              <a:t>Aplicaciones</a:t>
            </a:r>
            <a:r>
              <a:rPr lang="es-NI" dirty="0" smtClean="0">
                <a:solidFill>
                  <a:srgbClr val="002060"/>
                </a:solidFill>
                <a:latin typeface="D-DIN" panose="020B0504030202030204" pitchFamily="34" charset="0"/>
                <a:ea typeface="Ebrima" panose="02000000000000000000" pitchFamily="2" charset="0"/>
                <a:cs typeface="Ebrima" panose="02000000000000000000" pitchFamily="2" charset="0"/>
              </a:rPr>
              <a:t> </a:t>
            </a: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a:t>
            </a:r>
            <a:r>
              <a:rPr lang="es-NI" dirty="0" err="1">
                <a:solidFill>
                  <a:srgbClr val="002060"/>
                </a:solidFill>
                <a:latin typeface="D-DIN" panose="020B0504030202030204" pitchFamily="34" charset="0"/>
                <a:ea typeface="Ebrima" panose="02000000000000000000" pitchFamily="2" charset="0"/>
                <a:cs typeface="Ebrima" panose="02000000000000000000" pitchFamily="2" charset="0"/>
              </a:rPr>
              <a:t>Classroom</a:t>
            </a: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 </a:t>
            </a:r>
            <a:r>
              <a:rPr lang="es-NI" dirty="0" err="1">
                <a:solidFill>
                  <a:srgbClr val="002060"/>
                </a:solidFill>
                <a:latin typeface="D-DIN" panose="020B0504030202030204" pitchFamily="34" charset="0"/>
                <a:ea typeface="Ebrima" panose="02000000000000000000" pitchFamily="2" charset="0"/>
                <a:cs typeface="Ebrima" panose="02000000000000000000" pitchFamily="2" charset="0"/>
              </a:rPr>
              <a:t>Canvas</a:t>
            </a: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 Moodle, </a:t>
            </a:r>
            <a:r>
              <a:rPr lang="es-NI" dirty="0" err="1">
                <a:solidFill>
                  <a:srgbClr val="002060"/>
                </a:solidFill>
                <a:latin typeface="D-DIN" panose="020B0504030202030204" pitchFamily="34" charset="0"/>
                <a:ea typeface="Ebrima" panose="02000000000000000000" pitchFamily="2" charset="0"/>
                <a:cs typeface="Ebrima" panose="02000000000000000000" pitchFamily="2" charset="0"/>
              </a:rPr>
              <a:t>Chamilo</a:t>
            </a:r>
            <a:r>
              <a:rPr lang="es-NI" dirty="0">
                <a:solidFill>
                  <a:srgbClr val="002060"/>
                </a:solidFill>
                <a:latin typeface="D-DIN" panose="020B0504030202030204" pitchFamily="34" charset="0"/>
                <a:ea typeface="Ebrima" panose="02000000000000000000" pitchFamily="2" charset="0"/>
                <a:cs typeface="Ebrima" panose="02000000000000000000" pitchFamily="2" charset="0"/>
              </a:rPr>
              <a:t>) que se pueden utilizar en el proceso Educativo.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pic>
        <p:nvPicPr>
          <p:cNvPr id="6" name="Imagen 5"/>
          <p:cNvPicPr>
            <a:picLocks noChangeAspect="1"/>
          </p:cNvPicPr>
          <p:nvPr/>
        </p:nvPicPr>
        <p:blipFill>
          <a:blip r:embed="rId4"/>
          <a:stretch>
            <a:fillRect/>
          </a:stretch>
        </p:blipFill>
        <p:spPr>
          <a:xfrm>
            <a:off x="1447800" y="5197084"/>
            <a:ext cx="1856212" cy="1499819"/>
          </a:xfrm>
          <a:prstGeom prst="rect">
            <a:avLst/>
          </a:prstGeom>
        </p:spPr>
      </p:pic>
      <p:pic>
        <p:nvPicPr>
          <p:cNvPr id="1026" name="Picture 2" descr="Un dibujo animado de una computadora portátil con una pantalla azul que  dice 'laptop' en ella | Vector Prem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2918" y="5197084"/>
            <a:ext cx="1499819" cy="149981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6"/>
          <a:stretch>
            <a:fillRect/>
          </a:stretch>
        </p:blipFill>
        <p:spPr>
          <a:xfrm>
            <a:off x="4912737" y="5197084"/>
            <a:ext cx="1292118" cy="1292118"/>
          </a:xfrm>
          <a:prstGeom prst="rect">
            <a:avLst/>
          </a:prstGeom>
        </p:spPr>
      </p:pic>
      <p:pic>
        <p:nvPicPr>
          <p:cNvPr id="8" name="Imagen 7"/>
          <p:cNvPicPr>
            <a:picLocks noChangeAspect="1"/>
          </p:cNvPicPr>
          <p:nvPr/>
        </p:nvPicPr>
        <p:blipFill>
          <a:blip r:embed="rId7"/>
          <a:stretch>
            <a:fillRect/>
          </a:stretch>
        </p:blipFill>
        <p:spPr>
          <a:xfrm>
            <a:off x="6204855" y="5264384"/>
            <a:ext cx="1765800" cy="1224818"/>
          </a:xfrm>
          <a:prstGeom prst="rect">
            <a:avLst/>
          </a:prstGeom>
        </p:spPr>
      </p:pic>
      <p:pic>
        <p:nvPicPr>
          <p:cNvPr id="10" name="Imagen 9"/>
          <p:cNvPicPr>
            <a:picLocks noChangeAspect="1"/>
          </p:cNvPicPr>
          <p:nvPr/>
        </p:nvPicPr>
        <p:blipFill>
          <a:blip r:embed="rId8"/>
          <a:stretch>
            <a:fillRect/>
          </a:stretch>
        </p:blipFill>
        <p:spPr>
          <a:xfrm>
            <a:off x="7970655" y="5323618"/>
            <a:ext cx="1921566" cy="1092918"/>
          </a:xfrm>
          <a:prstGeom prst="rect">
            <a:avLst/>
          </a:prstGeom>
        </p:spPr>
      </p:pic>
      <p:pic>
        <p:nvPicPr>
          <p:cNvPr id="11" name="Imagen 10"/>
          <p:cNvPicPr>
            <a:picLocks noChangeAspect="1"/>
          </p:cNvPicPr>
          <p:nvPr/>
        </p:nvPicPr>
        <p:blipFill>
          <a:blip r:embed="rId9"/>
          <a:stretch>
            <a:fillRect/>
          </a:stretch>
        </p:blipFill>
        <p:spPr>
          <a:xfrm>
            <a:off x="9614189" y="5250952"/>
            <a:ext cx="1857375" cy="1238250"/>
          </a:xfrm>
          <a:prstGeom prst="rect">
            <a:avLst/>
          </a:prstGeom>
        </p:spPr>
      </p:pic>
    </p:spTree>
    <p:extLst>
      <p:ext uri="{BB962C8B-B14F-4D97-AF65-F5344CB8AC3E}">
        <p14:creationId xmlns:p14="http://schemas.microsoft.com/office/powerpoint/2010/main" val="272500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1451581"/>
            <a:ext cx="10023764" cy="1080604"/>
          </a:xfrm>
          <a:solidFill>
            <a:schemeClr val="accent5">
              <a:lumMod val="20000"/>
              <a:lumOff val="80000"/>
            </a:schemeClr>
          </a:solidFill>
        </p:spPr>
        <p:txBody>
          <a:bodyPr>
            <a:normAutofit/>
          </a:bodyPr>
          <a:lstStyle/>
          <a:p>
            <a:pPr algn="ctr"/>
            <a:r>
              <a:rPr lang="es-NI" sz="3600" b="1" dirty="0">
                <a:solidFill>
                  <a:srgbClr val="002060"/>
                </a:solidFill>
                <a:latin typeface="Bahnschrift" panose="020B0502040204020203" pitchFamily="34" charset="0"/>
                <a:ea typeface="Roboto" panose="02000000000000000000" pitchFamily="2" charset="0"/>
              </a:rPr>
              <a:t>BENEFICIOS DE HERRAMIENTAS TECNOLÓGICAS DE EDUCACIÓN VIRTUAL</a:t>
            </a: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318846" y="2723646"/>
            <a:ext cx="10152718" cy="2242908"/>
          </a:xfrm>
        </p:spPr>
        <p:txBody>
          <a:bodyPr>
            <a:normAutofit/>
          </a:bodyPr>
          <a:lstStyle/>
          <a:p>
            <a:pPr lvl="0"/>
            <a:r>
              <a:rPr lang="es-NI" dirty="0"/>
              <a:t>Se obtiene información instantánea y confiable.</a:t>
            </a:r>
          </a:p>
          <a:p>
            <a:pPr lvl="0"/>
            <a:r>
              <a:rPr lang="es-NI" dirty="0"/>
              <a:t>Estimula la creatividad y motivación de los estudiantes.</a:t>
            </a:r>
          </a:p>
          <a:p>
            <a:pPr lvl="0"/>
            <a:r>
              <a:rPr lang="es-NI" dirty="0"/>
              <a:t>Facilita la comunicación e interacción entre docentes y estudiantes.</a:t>
            </a:r>
          </a:p>
          <a:p>
            <a:pPr lvl="0"/>
            <a:r>
              <a:rPr lang="es-NI" dirty="0"/>
              <a:t>Muchas fuentes de información de conocimiento</a:t>
            </a:r>
            <a:r>
              <a:rPr lang="es-NI" dirty="0" smtClean="0"/>
              <a:t>.</a:t>
            </a:r>
            <a:endParaRPr lang="es-NI"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pic>
        <p:nvPicPr>
          <p:cNvPr id="5" name="Imagen 4"/>
          <p:cNvPicPr>
            <a:picLocks noChangeAspect="1"/>
          </p:cNvPicPr>
          <p:nvPr/>
        </p:nvPicPr>
        <p:blipFill>
          <a:blip r:embed="rId4"/>
          <a:stretch>
            <a:fillRect/>
          </a:stretch>
        </p:blipFill>
        <p:spPr>
          <a:xfrm>
            <a:off x="1318846" y="4966554"/>
            <a:ext cx="2331660" cy="1551614"/>
          </a:xfrm>
          <a:prstGeom prst="rect">
            <a:avLst/>
          </a:prstGeom>
        </p:spPr>
      </p:pic>
      <p:pic>
        <p:nvPicPr>
          <p:cNvPr id="6" name="Imagen 5"/>
          <p:cNvPicPr>
            <a:picLocks noChangeAspect="1"/>
          </p:cNvPicPr>
          <p:nvPr/>
        </p:nvPicPr>
        <p:blipFill>
          <a:blip r:embed="rId5"/>
          <a:stretch>
            <a:fillRect/>
          </a:stretch>
        </p:blipFill>
        <p:spPr>
          <a:xfrm>
            <a:off x="4650949" y="4772279"/>
            <a:ext cx="3200797" cy="1745889"/>
          </a:xfrm>
          <a:prstGeom prst="rect">
            <a:avLst/>
          </a:prstGeom>
        </p:spPr>
      </p:pic>
      <p:pic>
        <p:nvPicPr>
          <p:cNvPr id="7" name="Imagen 6"/>
          <p:cNvPicPr>
            <a:picLocks noChangeAspect="1"/>
          </p:cNvPicPr>
          <p:nvPr/>
        </p:nvPicPr>
        <p:blipFill>
          <a:blip r:embed="rId6"/>
          <a:stretch>
            <a:fillRect/>
          </a:stretch>
        </p:blipFill>
        <p:spPr>
          <a:xfrm>
            <a:off x="8852189" y="4870823"/>
            <a:ext cx="2619375" cy="1743075"/>
          </a:xfrm>
          <a:prstGeom prst="rect">
            <a:avLst/>
          </a:prstGeom>
        </p:spPr>
      </p:pic>
    </p:spTree>
    <p:extLst>
      <p:ext uri="{BB962C8B-B14F-4D97-AF65-F5344CB8AC3E}">
        <p14:creationId xmlns:p14="http://schemas.microsoft.com/office/powerpoint/2010/main" val="3423425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749285" y="1275735"/>
            <a:ext cx="9868051" cy="1162665"/>
          </a:xfrm>
        </p:spPr>
        <p:txBody>
          <a:bodyPr>
            <a:normAutofit fontScale="90000"/>
          </a:bodyPr>
          <a:lstStyle/>
          <a:p>
            <a:pPr algn="ctr"/>
            <a:r>
              <a:rPr lang="es-NI" sz="3200" b="1" dirty="0">
                <a:solidFill>
                  <a:srgbClr val="002060"/>
                </a:solidFill>
                <a:latin typeface="Bahnschrift" panose="020B0502040204020203" pitchFamily="34" charset="0"/>
                <a:ea typeface="Roboto" panose="02000000000000000000" pitchFamily="2" charset="0"/>
              </a:rPr>
              <a:t>INCORPORACION DE HERRAMIENTAS TECNOLÓGICAS DE EDUCACIÓN VIRTUAL EN LA UNM</a:t>
            </a: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2664306" y="2551470"/>
            <a:ext cx="8953030" cy="415413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buNone/>
            </a:pPr>
            <a:r>
              <a:rPr lang="es-NI" dirty="0" smtClean="0"/>
              <a:t>Los </a:t>
            </a:r>
            <a:r>
              <a:rPr lang="es-NI" dirty="0"/>
              <a:t>docentes de la UNM no utilizaban dentro de sus grupos de clases las Herramientas Tecnológicas de Educación Virtual, muchos docentes solo utilizaban medios poco adecuados tales como WhatsApp o Facebook, es por ello que en la UNM nos dimos a la tarea de fomentar entre los docentes el uso de plataformas adecuadas para la Implementación de Herramientas Tecnológicas de Educación Virtual entre la comunidad educativa para lo cual durante el Primer Ciclo Educativo, se procedió con un programa de capacitación para los docentes activos en el uso de </a:t>
            </a:r>
            <a:r>
              <a:rPr lang="es-NI" dirty="0" smtClean="0"/>
              <a:t>la plataforma de Google </a:t>
            </a:r>
            <a:r>
              <a:rPr lang="es-NI" dirty="0" err="1"/>
              <a:t>Classroom</a:t>
            </a:r>
            <a:r>
              <a:rPr lang="es-NI" dirty="0"/>
              <a:t>.</a:t>
            </a:r>
            <a:endParaRPr lang="es-NI" dirty="0">
              <a:solidFill>
                <a:srgbClr val="002060"/>
              </a:solidFill>
              <a:latin typeface="D-DIN" panose="020B0504030202030204" pitchFamily="34" charset="0"/>
              <a:ea typeface="Ebrima" panose="02000000000000000000" pitchFamily="2" charset="0"/>
              <a:cs typeface="Ebrima" panose="02000000000000000000" pitchFamily="2"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pic>
        <p:nvPicPr>
          <p:cNvPr id="5" name="Imagen 4"/>
          <p:cNvPicPr>
            <a:picLocks noChangeAspect="1"/>
          </p:cNvPicPr>
          <p:nvPr/>
        </p:nvPicPr>
        <p:blipFill>
          <a:blip r:embed="rId4"/>
          <a:stretch>
            <a:fillRect/>
          </a:stretch>
        </p:blipFill>
        <p:spPr>
          <a:xfrm>
            <a:off x="182833" y="2551470"/>
            <a:ext cx="2454935" cy="2083264"/>
          </a:xfrm>
          <a:prstGeom prst="rect">
            <a:avLst/>
          </a:prstGeom>
        </p:spPr>
      </p:pic>
      <p:pic>
        <p:nvPicPr>
          <p:cNvPr id="6" name="Imagen 5"/>
          <p:cNvPicPr>
            <a:picLocks noChangeAspect="1"/>
          </p:cNvPicPr>
          <p:nvPr/>
        </p:nvPicPr>
        <p:blipFill>
          <a:blip r:embed="rId5"/>
          <a:stretch>
            <a:fillRect/>
          </a:stretch>
        </p:blipFill>
        <p:spPr>
          <a:xfrm>
            <a:off x="182833" y="4747804"/>
            <a:ext cx="2481473" cy="1626491"/>
          </a:xfrm>
          <a:prstGeom prst="rect">
            <a:avLst/>
          </a:prstGeom>
        </p:spPr>
      </p:pic>
    </p:spTree>
    <p:extLst>
      <p:ext uri="{BB962C8B-B14F-4D97-AF65-F5344CB8AC3E}">
        <p14:creationId xmlns:p14="http://schemas.microsoft.com/office/powerpoint/2010/main" val="840257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800" y="1275735"/>
            <a:ext cx="10023764" cy="606074"/>
          </a:xfrm>
        </p:spPr>
        <p:txBody>
          <a:bodyPr>
            <a:normAutofit/>
          </a:bodyPr>
          <a:lstStyle/>
          <a:p>
            <a:pPr algn="ctr"/>
            <a:r>
              <a:rPr lang="es-NI" sz="3600" b="1" dirty="0" smtClean="0">
                <a:solidFill>
                  <a:srgbClr val="002060"/>
                </a:solidFill>
                <a:latin typeface="Bahnschrift" panose="020B0502040204020203" pitchFamily="34" charset="0"/>
                <a:ea typeface="Roboto" panose="02000000000000000000" pitchFamily="2" charset="0"/>
              </a:rPr>
              <a:t>Encuesta sobre el uso de </a:t>
            </a:r>
            <a:r>
              <a:rPr lang="es-NI" sz="3600" b="1" dirty="0" err="1" smtClean="0">
                <a:solidFill>
                  <a:srgbClr val="002060"/>
                </a:solidFill>
                <a:latin typeface="Bahnschrift" panose="020B0502040204020203" pitchFamily="34" charset="0"/>
                <a:ea typeface="Roboto" panose="02000000000000000000" pitchFamily="2" charset="0"/>
              </a:rPr>
              <a:t>Classroom</a:t>
            </a:r>
            <a:endParaRPr lang="es-NI" sz="3600"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908313" y="2027583"/>
            <a:ext cx="9563252" cy="4634474"/>
          </a:xfrm>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25000" lnSpcReduction="20000"/>
          </a:bodyPr>
          <a:lstStyle/>
          <a:p>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Sabe usted lo que Google </a:t>
            </a:r>
            <a:r>
              <a:rPr lang="es-NI" sz="8000" dirty="0" err="1">
                <a:solidFill>
                  <a:srgbClr val="002060"/>
                </a:solidFill>
                <a:latin typeface="Bookman Old Style" panose="02050604050505020204" pitchFamily="18" charset="0"/>
                <a:ea typeface="Ebrima" panose="02000000000000000000" pitchFamily="2" charset="0"/>
                <a:cs typeface="Ebrima" panose="02000000000000000000" pitchFamily="2" charset="0"/>
              </a:rPr>
              <a:t>Classroom</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 y para qué </a:t>
            </a:r>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sirve?</a:t>
            </a:r>
          </a:p>
          <a:p>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¿Ha recibido usted alguna capacitación sobre el uso de Google </a:t>
            </a:r>
            <a:r>
              <a:rPr lang="es-NI" sz="8000" dirty="0" err="1" smtClean="0">
                <a:solidFill>
                  <a:srgbClr val="002060"/>
                </a:solidFill>
                <a:latin typeface="Bookman Old Style" panose="02050604050505020204" pitchFamily="18" charset="0"/>
                <a:ea typeface="Ebrima" panose="02000000000000000000" pitchFamily="2" charset="0"/>
                <a:cs typeface="Ebrima" panose="02000000000000000000" pitchFamily="2" charset="0"/>
              </a:rPr>
              <a:t>Classroom</a:t>
            </a:r>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a:t>
            </a:r>
          </a:p>
          <a:p>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Utiliza actualmente Google </a:t>
            </a:r>
            <a:r>
              <a:rPr lang="es-NI" sz="8000" dirty="0" err="1">
                <a:solidFill>
                  <a:srgbClr val="002060"/>
                </a:solidFill>
                <a:latin typeface="Bookman Old Style" panose="02050604050505020204" pitchFamily="18" charset="0"/>
                <a:ea typeface="Ebrima" panose="02000000000000000000" pitchFamily="2" charset="0"/>
                <a:cs typeface="Ebrima" panose="02000000000000000000" pitchFamily="2" charset="0"/>
              </a:rPr>
              <a:t>Classroom</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 en sus grupos de clases?</a:t>
            </a:r>
          </a:p>
          <a:p>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En cuántos cursos de los que imparte actualmente utiliza Google </a:t>
            </a:r>
            <a:r>
              <a:rPr lang="es-NI" sz="8000" dirty="0" err="1">
                <a:solidFill>
                  <a:srgbClr val="002060"/>
                </a:solidFill>
                <a:latin typeface="Bookman Old Style" panose="02050604050505020204" pitchFamily="18" charset="0"/>
                <a:ea typeface="Ebrima" panose="02000000000000000000" pitchFamily="2" charset="0"/>
                <a:cs typeface="Ebrima" panose="02000000000000000000" pitchFamily="2" charset="0"/>
              </a:rPr>
              <a:t>Classroom</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a:t>
            </a:r>
          </a:p>
          <a:p>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Considera usted importante el uso de Google </a:t>
            </a:r>
            <a:r>
              <a:rPr lang="es-NI" sz="8000" dirty="0" err="1">
                <a:solidFill>
                  <a:srgbClr val="002060"/>
                </a:solidFill>
                <a:latin typeface="Bookman Old Style" panose="02050604050505020204" pitchFamily="18" charset="0"/>
                <a:ea typeface="Ebrima" panose="02000000000000000000" pitchFamily="2" charset="0"/>
                <a:cs typeface="Ebrima" panose="02000000000000000000" pitchFamily="2" charset="0"/>
              </a:rPr>
              <a:t>Classroom</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 como herramienta educativa en el aula de clases?</a:t>
            </a:r>
          </a:p>
          <a:p>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Para que utiliza Google </a:t>
            </a:r>
            <a:r>
              <a:rPr lang="es-NI" sz="8000" dirty="0" err="1">
                <a:solidFill>
                  <a:srgbClr val="002060"/>
                </a:solidFill>
                <a:latin typeface="Bookman Old Style" panose="02050604050505020204" pitchFamily="18" charset="0"/>
                <a:ea typeface="Ebrima" panose="02000000000000000000" pitchFamily="2" charset="0"/>
                <a:cs typeface="Ebrima" panose="02000000000000000000" pitchFamily="2" charset="0"/>
              </a:rPr>
              <a:t>Classroom</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a:t>
            </a:r>
          </a:p>
          <a:p>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Tiene acceso a una conexión a Internet?</a:t>
            </a:r>
          </a:p>
          <a:p>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Qué tipo de conexión a Internet posee?</a:t>
            </a:r>
          </a:p>
          <a:p>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Qué tipo de dispositivos utiliza para conectarse a Internet?</a:t>
            </a:r>
          </a:p>
          <a:p>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Está dispuesto(a) a recibir capacitación sobre el uso de Google </a:t>
            </a:r>
            <a:r>
              <a:rPr lang="es-NI" sz="8000" dirty="0" err="1">
                <a:solidFill>
                  <a:srgbClr val="002060"/>
                </a:solidFill>
                <a:latin typeface="Bookman Old Style" panose="02050604050505020204" pitchFamily="18" charset="0"/>
                <a:ea typeface="Ebrima" panose="02000000000000000000" pitchFamily="2" charset="0"/>
                <a:cs typeface="Ebrima" panose="02000000000000000000" pitchFamily="2" charset="0"/>
              </a:rPr>
              <a:t>Classroom</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a:t>
            </a:r>
          </a:p>
          <a:p>
            <a:r>
              <a:rPr lang="es-NI" sz="8000" dirty="0" smtClean="0">
                <a:solidFill>
                  <a:srgbClr val="002060"/>
                </a:solidFill>
                <a:latin typeface="Bookman Old Style" panose="02050604050505020204" pitchFamily="18" charset="0"/>
                <a:ea typeface="Ebrima" panose="02000000000000000000" pitchFamily="2" charset="0"/>
                <a:cs typeface="Ebrima" panose="02000000000000000000" pitchFamily="2" charset="0"/>
              </a:rPr>
              <a:t>¿</a:t>
            </a:r>
            <a:r>
              <a:rPr lang="es-NI" sz="8000" dirty="0">
                <a:solidFill>
                  <a:srgbClr val="002060"/>
                </a:solidFill>
                <a:latin typeface="Bookman Old Style" panose="02050604050505020204" pitchFamily="18" charset="0"/>
                <a:ea typeface="Ebrima" panose="02000000000000000000" pitchFamily="2" charset="0"/>
                <a:cs typeface="Ebrima" panose="02000000000000000000" pitchFamily="2" charset="0"/>
              </a:rPr>
              <a:t>Cuál considera usted que es su nivel de dominio de las computadoras?</a:t>
            </a:r>
          </a:p>
          <a:p>
            <a:pPr marL="0" indent="0">
              <a:buNone/>
            </a:pPr>
            <a:endParaRPr lang="es-NI" dirty="0">
              <a:solidFill>
                <a:srgbClr val="002060"/>
              </a:solidFill>
              <a:latin typeface="D-DIN" panose="020B0504030202030204" pitchFamily="34" charset="0"/>
              <a:ea typeface="Ebrima" panose="02000000000000000000" pitchFamily="2" charset="0"/>
              <a:cs typeface="Ebrima" panose="02000000000000000000" pitchFamily="2"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pic>
        <p:nvPicPr>
          <p:cNvPr id="5" name="Imagen 4"/>
          <p:cNvPicPr>
            <a:picLocks noChangeAspect="1"/>
          </p:cNvPicPr>
          <p:nvPr/>
        </p:nvPicPr>
        <p:blipFill>
          <a:blip r:embed="rId4"/>
          <a:stretch>
            <a:fillRect/>
          </a:stretch>
        </p:blipFill>
        <p:spPr>
          <a:xfrm>
            <a:off x="8813705" y="4250220"/>
            <a:ext cx="2657859" cy="1066147"/>
          </a:xfrm>
          <a:prstGeom prst="rect">
            <a:avLst/>
          </a:prstGeom>
        </p:spPr>
      </p:pic>
      <p:pic>
        <p:nvPicPr>
          <p:cNvPr id="6" name="Imagen 5"/>
          <p:cNvPicPr>
            <a:picLocks noChangeAspect="1"/>
          </p:cNvPicPr>
          <p:nvPr/>
        </p:nvPicPr>
        <p:blipFill>
          <a:blip r:embed="rId5"/>
          <a:stretch>
            <a:fillRect/>
          </a:stretch>
        </p:blipFill>
        <p:spPr>
          <a:xfrm>
            <a:off x="431585" y="1993623"/>
            <a:ext cx="1268895" cy="1683026"/>
          </a:xfrm>
          <a:prstGeom prst="rect">
            <a:avLst/>
          </a:prstGeom>
        </p:spPr>
      </p:pic>
      <p:pic>
        <p:nvPicPr>
          <p:cNvPr id="7" name="Imagen 6"/>
          <p:cNvPicPr>
            <a:picLocks noChangeAspect="1"/>
          </p:cNvPicPr>
          <p:nvPr/>
        </p:nvPicPr>
        <p:blipFill>
          <a:blip r:embed="rId6"/>
          <a:stretch>
            <a:fillRect/>
          </a:stretch>
        </p:blipFill>
        <p:spPr>
          <a:xfrm>
            <a:off x="74665" y="3822423"/>
            <a:ext cx="1833648" cy="1319420"/>
          </a:xfrm>
          <a:prstGeom prst="rect">
            <a:avLst/>
          </a:prstGeom>
        </p:spPr>
      </p:pic>
    </p:spTree>
    <p:extLst>
      <p:ext uri="{BB962C8B-B14F-4D97-AF65-F5344CB8AC3E}">
        <p14:creationId xmlns:p14="http://schemas.microsoft.com/office/powerpoint/2010/main" val="281915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002884" y="1288502"/>
            <a:ext cx="8016009" cy="712091"/>
          </a:xfrm>
        </p:spPr>
        <p:txBody>
          <a:bodyPr>
            <a:normAutofit/>
          </a:bodyPr>
          <a:lstStyle/>
          <a:p>
            <a:r>
              <a:rPr lang="es-NI" b="1" dirty="0" smtClean="0">
                <a:solidFill>
                  <a:srgbClr val="002060"/>
                </a:solidFill>
                <a:latin typeface="Bahnschrift" panose="020B0502040204020203" pitchFamily="34" charset="0"/>
                <a:ea typeface="Roboto" panose="02000000000000000000" pitchFamily="2" charset="0"/>
              </a:rPr>
              <a:t>Análisis de los Resultados</a:t>
            </a:r>
            <a:endParaRPr lang="es-NI" b="1" dirty="0">
              <a:solidFill>
                <a:srgbClr val="002060"/>
              </a:solidFill>
              <a:latin typeface="Bahnschrift" panose="020B0502040204020203" pitchFamily="34" charset="0"/>
              <a:ea typeface="Roboto" panose="02000000000000000000" pitchFamily="2" charset="0"/>
            </a:endParaRPr>
          </a:p>
        </p:txBody>
      </p:sp>
      <p:pic>
        <p:nvPicPr>
          <p:cNvPr id="7" name="Marcador de contenido 6"/>
          <p:cNvPicPr>
            <a:picLocks noGrp="1" noChangeAspect="1"/>
          </p:cNvPicPr>
          <p:nvPr>
            <p:ph idx="1"/>
          </p:nvPr>
        </p:nvPicPr>
        <p:blipFill>
          <a:blip r:embed="rId3"/>
          <a:stretch>
            <a:fillRect/>
          </a:stretch>
        </p:blipFill>
        <p:spPr>
          <a:xfrm>
            <a:off x="2002884" y="2356119"/>
            <a:ext cx="8016009" cy="4121784"/>
          </a:xfrm>
          <a:prstGeom prst="rect">
            <a:avLst/>
          </a:prstGeom>
          <a:solidFill>
            <a:schemeClr val="accent1"/>
          </a:solidFill>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
        <p:nvSpPr>
          <p:cNvPr id="9" name="CuadroTexto 8"/>
          <p:cNvSpPr txBox="1"/>
          <p:nvPr/>
        </p:nvSpPr>
        <p:spPr>
          <a:xfrm>
            <a:off x="2002884" y="1986787"/>
            <a:ext cx="4024789" cy="369332"/>
          </a:xfrm>
          <a:prstGeom prst="rect">
            <a:avLst/>
          </a:prstGeom>
          <a:noFill/>
        </p:spPr>
        <p:txBody>
          <a:bodyPr wrap="square" rtlCol="0">
            <a:spAutoFit/>
          </a:bodyPr>
          <a:lstStyle/>
          <a:p>
            <a:r>
              <a:rPr lang="es-NI" dirty="0" smtClean="0"/>
              <a:t>Pregunta #1</a:t>
            </a:r>
            <a:endParaRPr lang="es-NI" dirty="0"/>
          </a:p>
        </p:txBody>
      </p:sp>
    </p:spTree>
    <p:extLst>
      <p:ext uri="{BB962C8B-B14F-4D97-AF65-F5344CB8AC3E}">
        <p14:creationId xmlns:p14="http://schemas.microsoft.com/office/powerpoint/2010/main" val="3238218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pic>
        <p:nvPicPr>
          <p:cNvPr id="7" name="Marcador de contenido 6"/>
          <p:cNvPicPr>
            <a:picLocks noGrp="1" noChangeAspect="1"/>
          </p:cNvPicPr>
          <p:nvPr>
            <p:ph idx="1"/>
          </p:nvPr>
        </p:nvPicPr>
        <p:blipFill>
          <a:blip r:embed="rId4"/>
          <a:stretch>
            <a:fillRect/>
          </a:stretch>
        </p:blipFill>
        <p:spPr>
          <a:xfrm>
            <a:off x="1994256" y="1858829"/>
            <a:ext cx="8210133" cy="4396195"/>
          </a:xfrm>
          <a:prstGeom prst="rect">
            <a:avLst/>
          </a:prstGeom>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CuadroTexto 7"/>
          <p:cNvSpPr txBox="1"/>
          <p:nvPr/>
        </p:nvSpPr>
        <p:spPr>
          <a:xfrm>
            <a:off x="1994256" y="1382616"/>
            <a:ext cx="4024789" cy="369332"/>
          </a:xfrm>
          <a:prstGeom prst="rect">
            <a:avLst/>
          </a:prstGeom>
          <a:noFill/>
        </p:spPr>
        <p:txBody>
          <a:bodyPr wrap="square" rtlCol="0">
            <a:spAutoFit/>
          </a:bodyPr>
          <a:lstStyle/>
          <a:p>
            <a:r>
              <a:rPr lang="es-NI" dirty="0" smtClean="0"/>
              <a:t>Pregunta #2</a:t>
            </a:r>
            <a:endParaRPr lang="es-NI" dirty="0"/>
          </a:p>
        </p:txBody>
      </p:sp>
    </p:spTree>
    <p:extLst>
      <p:ext uri="{BB962C8B-B14F-4D97-AF65-F5344CB8AC3E}">
        <p14:creationId xmlns:p14="http://schemas.microsoft.com/office/powerpoint/2010/main" val="1714401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3"/>
          <a:stretch>
            <a:fillRect/>
          </a:stretch>
        </p:blipFill>
        <p:spPr>
          <a:xfrm>
            <a:off x="1851897" y="1804957"/>
            <a:ext cx="8556020" cy="4234926"/>
          </a:xfrm>
          <a:prstGeom prst="rect">
            <a:avLst/>
          </a:prstGeom>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25" y="0"/>
            <a:ext cx="3072972" cy="1275735"/>
          </a:xfrm>
          <a:prstGeom prst="rect">
            <a:avLst/>
          </a:prstGeom>
        </p:spPr>
      </p:pic>
      <p:sp>
        <p:nvSpPr>
          <p:cNvPr id="5" name="CuadroTexto 4"/>
          <p:cNvSpPr txBox="1"/>
          <p:nvPr/>
        </p:nvSpPr>
        <p:spPr>
          <a:xfrm>
            <a:off x="1851897" y="1435625"/>
            <a:ext cx="4024789" cy="369332"/>
          </a:xfrm>
          <a:prstGeom prst="rect">
            <a:avLst/>
          </a:prstGeom>
          <a:noFill/>
        </p:spPr>
        <p:txBody>
          <a:bodyPr wrap="square" rtlCol="0">
            <a:spAutoFit/>
          </a:bodyPr>
          <a:lstStyle/>
          <a:p>
            <a:r>
              <a:rPr lang="es-NI" dirty="0" smtClean="0"/>
              <a:t>Pregunta #3</a:t>
            </a:r>
            <a:endParaRPr lang="es-NI" dirty="0"/>
          </a:p>
        </p:txBody>
      </p:sp>
    </p:spTree>
    <p:extLst>
      <p:ext uri="{BB962C8B-B14F-4D97-AF65-F5344CB8AC3E}">
        <p14:creationId xmlns:p14="http://schemas.microsoft.com/office/powerpoint/2010/main" val="3312044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86EBCD260ECBF46AAADE8319E96F691" ma:contentTypeVersion="13" ma:contentTypeDescription="Crear nuevo documento." ma:contentTypeScope="" ma:versionID="7bed6e0246d54a1864bfded24041c2f4">
  <xsd:schema xmlns:xsd="http://www.w3.org/2001/XMLSchema" xmlns:xs="http://www.w3.org/2001/XMLSchema" xmlns:p="http://schemas.microsoft.com/office/2006/metadata/properties" xmlns:ns2="42ddf5c6-9aa5-453b-8ca0-7b5cc0272e8f" xmlns:ns3="8b9d3935-004e-4b5a-af2b-0e7d03edf69f" targetNamespace="http://schemas.microsoft.com/office/2006/metadata/properties" ma:root="true" ma:fieldsID="cb45f727354635342c118b8d68065657" ns2:_="" ns3:_="">
    <xsd:import namespace="42ddf5c6-9aa5-453b-8ca0-7b5cc0272e8f"/>
    <xsd:import namespace="8b9d3935-004e-4b5a-af2b-0e7d03edf6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df5c6-9aa5-453b-8ca0-7b5cc0272e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9d3935-004e-4b5a-af2b-0e7d03edf6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6e10991-75ea-49f7-a817-123410d91cbd}" ma:internalName="TaxCatchAll" ma:showField="CatchAllData" ma:web="8b9d3935-004e-4b5a-af2b-0e7d03edf6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9d3935-004e-4b5a-af2b-0e7d03edf69f" xsi:nil="true"/>
    <lcf76f155ced4ddcb4097134ff3c332f xmlns="42ddf5c6-9aa5-453b-8ca0-7b5cc0272e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F9A141-D6A1-4E0B-9BA4-CA93FC1417E7}"/>
</file>

<file path=customXml/itemProps2.xml><?xml version="1.0" encoding="utf-8"?>
<ds:datastoreItem xmlns:ds="http://schemas.openxmlformats.org/officeDocument/2006/customXml" ds:itemID="{6A4C1D76-332B-407C-A7A2-4338CF63776B}"/>
</file>

<file path=customXml/itemProps3.xml><?xml version="1.0" encoding="utf-8"?>
<ds:datastoreItem xmlns:ds="http://schemas.openxmlformats.org/officeDocument/2006/customXml" ds:itemID="{D0A1120C-638A-4210-8C15-422CCD43ED1A}"/>
</file>

<file path=docProps/app.xml><?xml version="1.0" encoding="utf-8"?>
<Properties xmlns="http://schemas.openxmlformats.org/officeDocument/2006/extended-properties" xmlns:vt="http://schemas.openxmlformats.org/officeDocument/2006/docPropsVTypes">
  <TotalTime>380</TotalTime>
  <Words>652</Words>
  <Application>Microsoft Office PowerPoint</Application>
  <PresentationFormat>Panorámica</PresentationFormat>
  <Paragraphs>51</Paragraphs>
  <Slides>20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20</vt:i4>
      </vt:variant>
    </vt:vector>
  </HeadingPairs>
  <TitlesOfParts>
    <vt:vector size="31" baseType="lpstr">
      <vt:lpstr>Arial</vt:lpstr>
      <vt:lpstr>Bahnschrift</vt:lpstr>
      <vt:lpstr>Bookman Old Style</vt:lpstr>
      <vt:lpstr>Calibri</vt:lpstr>
      <vt:lpstr>Calibri Light</vt:lpstr>
      <vt:lpstr>D-DIN</vt:lpstr>
      <vt:lpstr>Ebrima</vt:lpstr>
      <vt:lpstr>Franklin Gothic Heavy</vt:lpstr>
      <vt:lpstr>Roboto</vt:lpstr>
      <vt:lpstr>Times New Roman</vt:lpstr>
      <vt:lpstr>Tema de Office</vt:lpstr>
      <vt:lpstr>“Experiencias de la Implementación de Herramientas Tecnológicas de Educación Virtual en UNM Rivas”</vt:lpstr>
      <vt:lpstr>ORIGEN Y OBJETIVO DE LA UNM</vt:lpstr>
      <vt:lpstr>QUE SON LAS HERRAMIENTAS TECNOLÓGICAS DE EDUCACIÓN VIRTUAL</vt:lpstr>
      <vt:lpstr>BENEFICIOS DE HERRAMIENTAS TECNOLÓGICAS DE EDUCACIÓN VIRTUAL</vt:lpstr>
      <vt:lpstr>INCORPORACION DE HERRAMIENTAS TECNOLÓGICAS DE EDUCACIÓN VIRTUAL EN LA UNM</vt:lpstr>
      <vt:lpstr>Encuesta sobre el uso de Classroom</vt:lpstr>
      <vt:lpstr>Análisis de los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Keneth López</dc:creator>
  <cp:lastModifiedBy>DIRECCION</cp:lastModifiedBy>
  <cp:revision>31</cp:revision>
  <dcterms:created xsi:type="dcterms:W3CDTF">2023-08-16T17:06:53Z</dcterms:created>
  <dcterms:modified xsi:type="dcterms:W3CDTF">2023-09-24T20:44:01Z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0x010100986EBCD260ECBF46AAADE8319E96F691</vt:lpwstr>
  </property>
</Properties>
</file>